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85" r:id="rId2"/>
    <p:sldId id="275" r:id="rId3"/>
    <p:sldId id="276" r:id="rId4"/>
    <p:sldId id="277" r:id="rId5"/>
    <p:sldId id="278" r:id="rId6"/>
    <p:sldId id="279" r:id="rId7"/>
    <p:sldId id="280" r:id="rId8"/>
    <p:sldId id="282" r:id="rId9"/>
    <p:sldId id="283" r:id="rId10"/>
    <p:sldId id="286" r:id="rId11"/>
    <p:sldId id="288" r:id="rId12"/>
    <p:sldId id="287" r:id="rId13"/>
    <p:sldId id="289" r:id="rId14"/>
    <p:sldId id="291" r:id="rId15"/>
    <p:sldId id="290" r:id="rId16"/>
    <p:sldId id="292" r:id="rId17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5294" autoAdjust="0"/>
  </p:normalViewPr>
  <p:slideViewPr>
    <p:cSldViewPr snapToGrid="0">
      <p:cViewPr varScale="1">
        <p:scale>
          <a:sx n="39" d="100"/>
          <a:sy n="39" d="100"/>
        </p:scale>
        <p:origin x="60" y="46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07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5780F96-9F63-46DC-89B9-1EB316A4C3F1}" type="datetime1">
              <a:rPr lang="ru-RU" smtClean="0"/>
              <a:t>17.11.2020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828588A-5C4E-401A-AECC-B6F63A9DE96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B57270-FB13-43BF-B9A8-12255E8CEF6B}" type="datetime1">
              <a:rPr lang="ru-RU" smtClean="0"/>
              <a:pPr/>
              <a:t>17.11.2020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7542409-6A04-4DC6-AC3A-D3758287A8F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21023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54890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19281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40449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45249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37043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13068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1869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2994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5893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35797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2180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11002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09694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45399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9391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  <p:pic>
        <p:nvPicPr>
          <p:cNvPr id="8" name="Рисунок 7" descr="Пышные белые облака в синем небе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pic>
        <p:nvPicPr>
          <p:cNvPr id="10" name="Рисунок 9" descr="Росток крупным планом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128" y="2057400"/>
            <a:ext cx="2060767" cy="3886200"/>
          </a:xfrm>
          <a:prstGeom prst="rect">
            <a:avLst/>
          </a:prstGeom>
        </p:spPr>
      </p:pic>
      <p:pic>
        <p:nvPicPr>
          <p:cNvPr id="11" name="Рисунок 10" descr="Волны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73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288DBF5-80AC-423E-96D4-0F232ADAE8E6}" type="datetime1">
              <a:rPr lang="ru-RU" noProof="0" smtClean="0"/>
              <a:t>17.11.2020</a:t>
            </a:fld>
            <a:endParaRPr lang="ru-RU" noProof="0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/>
              <a:t>Проект международной технической помощи «Устойчивое управление стойкими органическими загрязнителями и химическими веществами в Республике Беларусь, ГЭФ-6»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7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95AA965-47A3-4244-AA08-2264C7222CD1}" type="datetime1">
              <a:rPr lang="ru-RU" noProof="0" smtClean="0"/>
              <a:t>17.11.2020</a:t>
            </a:fld>
            <a:endParaRPr lang="ru-RU" noProof="0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/>
              <a:t>Проект международной технической помощи «Устойчивое управление стойкими органическими загрязнителями и химическими веществами в Республике Беларусь, ГЭФ-6»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01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2A0FBDD-46BE-4BD6-9A29-BE9B1430691F}" type="datetime1">
              <a:rPr lang="ru-RU" noProof="0" smtClean="0"/>
              <a:t>17.11.2020</a:t>
            </a:fld>
            <a:endParaRPr lang="ru-RU" noProof="0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/>
              <a:t>Проект международной технической помощи «Устойчивое управление стойкими органическими загрязнителями и химическими веществами в Республике Беларусь, ГЭФ-6»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1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1777" y="2263913"/>
            <a:ext cx="6949440" cy="3143393"/>
          </a:xfrm>
        </p:spPr>
        <p:txBody>
          <a:bodyPr rtlCol="0"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pic>
        <p:nvPicPr>
          <p:cNvPr id="11" name="Рисунок 10" descr="Зеленая трава крупным планом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  <p:pic>
        <p:nvPicPr>
          <p:cNvPr id="9" name="Рисунок 8" descr="Волны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0109D-FD17-4D39-BB51-45AFF6598AD4}" type="datetime1">
              <a:rPr lang="ru-RU" noProof="0" smtClean="0"/>
              <a:t>17.11.2020</a:t>
            </a:fld>
            <a:endParaRPr lang="ru-RU" noProof="0" dirty="0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/>
              <a:t>Проект международной технической помощи «Устойчивое управление стойкими органическими загрязнителями и химическими веществами в Республике Беларусь, ГЭФ-6»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6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409699" y="2434147"/>
            <a:ext cx="4608576" cy="3811271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Замещающий текст 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434147"/>
            <a:ext cx="4610100" cy="3811271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1DCF21-2A06-430B-9A10-1055760B4575}" type="datetime1">
              <a:rPr lang="ru-RU" noProof="0" smtClean="0"/>
              <a:t>17.11.2020</a:t>
            </a:fld>
            <a:endParaRPr lang="ru-RU" noProof="0" dirty="0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/>
              <a:t>Проект международной технической помощи «Устойчивое управление стойкими органическими загрязнителями и химическими веществами в Республике Беларусь, ГЭФ-6»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18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C9CC8C6-3F46-4809-9A3C-CD059FD87A62}" type="datetime1">
              <a:rPr lang="ru-RU" noProof="0" smtClean="0"/>
              <a:t>17.11.2020</a:t>
            </a:fld>
            <a:endParaRPr lang="ru-RU" noProof="0" dirty="0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/>
              <a:t>Проект международной технической помощи «Устойчивое управление стойкими органическими загрязнителями и химическими веществами в Республике Беларусь, ГЭФ-6»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8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F4AA000-AE33-4CCF-BE33-D3D5E4DAE6AC}" type="datetime1">
              <a:rPr lang="ru-RU" noProof="0" smtClean="0"/>
              <a:t>17.11.2020</a:t>
            </a:fld>
            <a:endParaRPr lang="ru-RU" noProof="0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/>
              <a:t>Проект международной технической помощи «Устойчивое управление стойкими органическими загрязнителями и химическими веществами в Республике Беларусь, ГЭФ-6»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3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82434" y="919616"/>
            <a:ext cx="4155622" cy="2532888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6682434" y="3502152"/>
            <a:ext cx="4155622" cy="2479548"/>
          </a:xfrm>
        </p:spPr>
        <p:txBody>
          <a:bodyPr rtlCol="0"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D635A51-1277-425A-867B-BD6DAF22BD73}" type="datetime1">
              <a:rPr lang="ru-RU" noProof="0" smtClean="0"/>
              <a:t>17.11.2020</a:t>
            </a:fld>
            <a:endParaRPr lang="ru-RU" noProof="0" dirty="0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/>
              <a:t>Проект международной технической помощи «Устойчивое управление стойкими органическими загрязнителями и химическими веществами в Республике Беларусь, ГЭФ-6»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54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82435" y="919616"/>
            <a:ext cx="4155622" cy="2532888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6682435" y="3502152"/>
            <a:ext cx="4155622" cy="2479547"/>
          </a:xfrm>
        </p:spPr>
        <p:txBody>
          <a:bodyPr rtlCol="0"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73A7E05-BCBA-4D96-9B17-2520FE0C59D1}" type="datetime1">
              <a:rPr lang="ru-RU" noProof="0" smtClean="0"/>
              <a:t>17.11.2020</a:t>
            </a:fld>
            <a:endParaRPr lang="ru-RU" noProof="0" dirty="0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/>
              <a:t>Проект международной технической помощи «Устойчивое управление стойкими органическими загрязнителями и химическими веществами в Республике Беларусь, ГЭФ-6»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2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9CD8D479-8942-46E8-A226-A4E01F7A105C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DB029076-F0DC-41E8-9E60-794917D21ED9}" type="datetime1">
              <a:rPr lang="ru-RU" noProof="0" smtClean="0"/>
              <a:t>17.11.2020</a:t>
            </a:fld>
            <a:endParaRPr lang="ru-RU" noProof="0" dirty="0"/>
          </a:p>
        </p:txBody>
      </p:sp>
      <p:sp>
        <p:nvSpPr>
          <p:cNvPr id="12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/>
              <a:t>Проект международной технической помощи «Устойчивое управление стойкими органическими загрязнителями и химическими веществами в Республике Беларусь, ГЭФ-6»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4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379899" y="5146666"/>
            <a:ext cx="69089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b="1" dirty="0">
              <a:solidFill>
                <a:srgbClr val="4D3E2F"/>
              </a:solidFill>
            </a:endParaRPr>
          </a:p>
          <a:p>
            <a:pPr lvl="0" algn="ctr"/>
            <a:endParaRPr lang="ru-RU" b="1" dirty="0">
              <a:solidFill>
                <a:srgbClr val="4D3E2F"/>
              </a:solidFill>
            </a:endParaRPr>
          </a:p>
          <a:p>
            <a:pPr lvl="0" algn="ctr"/>
            <a:endParaRPr lang="ru-RU" b="1" dirty="0">
              <a:solidFill>
                <a:srgbClr val="4D3E2F"/>
              </a:solidFill>
            </a:endParaRPr>
          </a:p>
          <a:p>
            <a:pPr lvl="0" algn="ctr"/>
            <a:r>
              <a:rPr lang="ru-RU" b="1" dirty="0">
                <a:solidFill>
                  <a:srgbClr val="4D3E2F"/>
                </a:solidFill>
              </a:rPr>
              <a:t>Минск, 2020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ru-RU" noProof="0" smtClean="0"/>
              <a:t>1</a:t>
            </a:fld>
            <a:endParaRPr lang="ru-RU" noProof="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245817" y="276704"/>
            <a:ext cx="3177152" cy="10151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9008" y="356065"/>
            <a:ext cx="664522" cy="79864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8960" y="327065"/>
            <a:ext cx="719390" cy="78645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90892" y="316228"/>
            <a:ext cx="475529" cy="871804"/>
          </a:xfrm>
          <a:prstGeom prst="rect">
            <a:avLst/>
          </a:prstGeom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id="{6DFD743A-3C5F-42FC-9174-A2AC512A4417}"/>
              </a:ext>
            </a:extLst>
          </p:cNvPr>
          <p:cNvSpPr txBox="1">
            <a:spLocks noChangeArrowheads="1"/>
          </p:cNvSpPr>
          <p:nvPr/>
        </p:nvSpPr>
        <p:spPr>
          <a:xfrm>
            <a:off x="3776207" y="2448064"/>
            <a:ext cx="8064896" cy="2736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10312" indent="-210312" algn="l" defTabSz="91440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8912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6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5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338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624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10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9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sz="2400" b="1" dirty="0"/>
              <a:t>Проект международной технической помощи «Устойчивое управление стойкими органическими загрязнителями и химическими веществами в Республике Беларусь, ГЭФ-6», цели и задачи, основные мероприятия проекта </a:t>
            </a:r>
            <a:endParaRPr lang="ru-RU" sz="2400" b="1" dirty="0"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7008B6-B30D-4F93-A84F-69B0CA7B498B}"/>
              </a:ext>
            </a:extLst>
          </p:cNvPr>
          <p:cNvSpPr txBox="1"/>
          <p:nvPr/>
        </p:nvSpPr>
        <p:spPr>
          <a:xfrm>
            <a:off x="3827683" y="5184368"/>
            <a:ext cx="62752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800" kern="0" dirty="0"/>
              <a:t>Коваленко Д.А.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kern="0" dirty="0"/>
              <a:t>руководитель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318814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354161" y="5103967"/>
            <a:ext cx="69089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b="1" dirty="0">
              <a:solidFill>
                <a:srgbClr val="4D3E2F"/>
              </a:solidFill>
            </a:endParaRPr>
          </a:p>
          <a:p>
            <a:pPr lvl="0" algn="ctr"/>
            <a:endParaRPr lang="ru-RU" b="1" dirty="0">
              <a:solidFill>
                <a:srgbClr val="4D3E2F"/>
              </a:solidFill>
            </a:endParaRPr>
          </a:p>
          <a:p>
            <a:pPr lvl="0" algn="ctr"/>
            <a:endParaRPr lang="ru-RU" b="1" dirty="0">
              <a:solidFill>
                <a:srgbClr val="4D3E2F"/>
              </a:solidFill>
            </a:endParaRPr>
          </a:p>
          <a:p>
            <a:pPr lvl="0" algn="ctr"/>
            <a:r>
              <a:rPr lang="ru-RU" b="1" dirty="0">
                <a:solidFill>
                  <a:srgbClr val="4D3E2F"/>
                </a:solidFill>
              </a:rPr>
              <a:t>Минск, 2020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ru-RU" noProof="0" smtClean="0"/>
              <a:t>10</a:t>
            </a:fld>
            <a:endParaRPr lang="ru-RU" noProof="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245817" y="276704"/>
            <a:ext cx="3177152" cy="10151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9008" y="356065"/>
            <a:ext cx="664522" cy="79864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8960" y="327065"/>
            <a:ext cx="719390" cy="78645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90892" y="316228"/>
            <a:ext cx="475529" cy="871804"/>
          </a:xfrm>
          <a:prstGeom prst="rect">
            <a:avLst/>
          </a:prstGeom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id="{6DFD743A-3C5F-42FC-9174-A2AC512A4417}"/>
              </a:ext>
            </a:extLst>
          </p:cNvPr>
          <p:cNvSpPr txBox="1">
            <a:spLocks noChangeArrowheads="1"/>
          </p:cNvSpPr>
          <p:nvPr/>
        </p:nvSpPr>
        <p:spPr>
          <a:xfrm>
            <a:off x="3776207" y="2448064"/>
            <a:ext cx="8064896" cy="2736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10312" indent="-210312" algn="l" defTabSz="91440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8912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6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5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338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624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10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9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spcBef>
                <a:spcPct val="0"/>
              </a:spcBef>
              <a:buNone/>
            </a:pPr>
            <a:r>
              <a:rPr lang="ru-RU" sz="2400" b="1" i="1" dirty="0">
                <a:effectLst/>
                <a:ea typeface="Calibri" panose="020F0502020204030204" pitchFamily="34" charset="0"/>
              </a:rPr>
              <a:t>Необходимость изменения тактики реализации проекта международной технической помощи </a:t>
            </a:r>
            <a:r>
              <a:rPr lang="ru-RU" sz="2400" b="1" i="1" dirty="0">
                <a:effectLst/>
                <a:ea typeface="Times New Roman" panose="02020603050405020304" pitchFamily="18" charset="0"/>
              </a:rPr>
              <a:t>«Устойчивое управление стойкими органическими загрязнителями и химическими веществами в Республике Беларусь, ГЭФ-6» </a:t>
            </a:r>
            <a:r>
              <a:rPr lang="ru-RU" sz="2400" b="1" i="1" dirty="0">
                <a:effectLst/>
                <a:ea typeface="Calibri" panose="020F0502020204030204" pitchFamily="34" charset="0"/>
              </a:rPr>
              <a:t>с учетом современного положения дел в области управления стойкими органическими загрязнителями</a:t>
            </a:r>
            <a:endParaRPr lang="ru-RU" sz="3200" b="1" dirty="0"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231F4A-5883-4A36-91A8-3B5C2DE8918A}"/>
              </a:ext>
            </a:extLst>
          </p:cNvPr>
          <p:cNvSpPr txBox="1"/>
          <p:nvPr/>
        </p:nvSpPr>
        <p:spPr>
          <a:xfrm>
            <a:off x="4005883" y="5226710"/>
            <a:ext cx="62752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800" kern="0" dirty="0"/>
              <a:t>Коваленко Д.А.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kern="0" dirty="0"/>
              <a:t>руководитель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245777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10402" cy="228600"/>
          </a:xfrm>
        </p:spPr>
        <p:txBody>
          <a:bodyPr rtlCol="0"/>
          <a:lstStyle/>
          <a:p>
            <a:pPr rtl="0"/>
            <a:fld id="{9CD8D479-8942-46E8-A226-A4E01F7A105C}" type="slidenum">
              <a:rPr lang="en-US" smtClean="0"/>
              <a:t>11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3"/>
          </p:nvPr>
        </p:nvSpPr>
        <p:spPr>
          <a:xfrm>
            <a:off x="3015967" y="5935851"/>
            <a:ext cx="9176032" cy="557939"/>
          </a:xfrm>
        </p:spPr>
        <p:txBody>
          <a:bodyPr rtlCol="0"/>
          <a:lstStyle/>
          <a:p>
            <a:r>
              <a:rPr lang="ru-RU" sz="1600" b="1" dirty="0"/>
              <a:t>Проект международной технической помощи «Устойчивое управление стойкими органическими загрязнителями и химическими веществами в Республике Беларусь, ГЭФ-6»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151" y="5472756"/>
            <a:ext cx="664522" cy="79864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219" y="5505911"/>
            <a:ext cx="719390" cy="7864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4552" y="5424616"/>
            <a:ext cx="475529" cy="871804"/>
          </a:xfrm>
          <a:prstGeom prst="rect">
            <a:avLst/>
          </a:prstGeom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0FCD34F0-961D-411D-B8B3-5CA06C8EE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2" y="894980"/>
            <a:ext cx="11476798" cy="55793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/>
              <a:t> Экологически безопасное уничтожение СОЗ-содержащих отходов</a:t>
            </a:r>
            <a:br>
              <a:rPr lang="ru-RU" sz="2800" b="1" dirty="0"/>
            </a:br>
            <a:r>
              <a:rPr lang="ru-RU" sz="2800" dirty="0">
                <a:solidFill>
                  <a:schemeClr val="accent3">
                    <a:lumMod val="75000"/>
                  </a:schemeClr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Полихлорированные бифенилы (ПХБ)</a:t>
            </a:r>
            <a:br>
              <a:rPr lang="ru-RU" sz="2800" dirty="0">
                <a:solidFill>
                  <a:schemeClr val="accent3">
                    <a:lumMod val="75000"/>
                  </a:schemeClr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</a:b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" name="Рисунок 1" descr="Изображение выглядит как забор, внешний, здание, знак&#10;&#10;Автоматически созданное описание">
            <a:extLst>
              <a:ext uri="{FF2B5EF4-FFF2-40B4-BE49-F238E27FC236}">
                <a16:creationId xmlns:a16="http://schemas.microsoft.com/office/drawing/2014/main" id="{B6EAB250-5732-49FA-AFDD-D7BDA578F7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12" y="2133599"/>
            <a:ext cx="3955534" cy="2633807"/>
          </a:xfrm>
          <a:prstGeom prst="rect">
            <a:avLst/>
          </a:prstGeom>
        </p:spPr>
      </p:pic>
      <p:sp>
        <p:nvSpPr>
          <p:cNvPr id="11" name="Содержимое 5">
            <a:extLst>
              <a:ext uri="{FF2B5EF4-FFF2-40B4-BE49-F238E27FC236}">
                <a16:creationId xmlns:a16="http://schemas.microsoft.com/office/drawing/2014/main" id="{F919CCEE-CA7B-4ABE-A65E-6C3B1225F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5327" y="1219857"/>
            <a:ext cx="7640211" cy="4418286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ru-RU" dirty="0">
                <a:solidFill>
                  <a:schemeClr val="accent3">
                    <a:lumMod val="75000"/>
                  </a:schemeClr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Полихлорированные бифенилы (ПХБ)</a:t>
            </a:r>
          </a:p>
          <a:p>
            <a:pPr marL="457200" lvl="1" indent="0">
              <a:buNone/>
            </a:pPr>
            <a:r>
              <a:rPr lang="ru-RU" dirty="0">
                <a:solidFill>
                  <a:schemeClr val="accent3">
                    <a:lumMod val="75000"/>
                  </a:schemeClr>
                </a:solidFill>
                <a:ea typeface="SimSun" panose="02010600030101010101" pitchFamily="2" charset="-122"/>
                <a:cs typeface="Arial" panose="020B0604020202020204" pitchFamily="34" charset="0"/>
              </a:rPr>
              <a:t>1. Обеспечение финансирования:</a:t>
            </a:r>
          </a:p>
          <a:p>
            <a:pPr marL="457200" lvl="1" indent="0">
              <a:buNone/>
            </a:pPr>
            <a:r>
              <a:rPr lang="ru-RU" dirty="0">
                <a:solidFill>
                  <a:schemeClr val="accent3">
                    <a:lumMod val="75000"/>
                  </a:schemeClr>
                </a:solidFill>
                <a:ea typeface="SimSun" panose="02010600030101010101" pitchFamily="2" charset="-122"/>
                <a:cs typeface="Arial" panose="020B0604020202020204" pitchFamily="34" charset="0"/>
              </a:rPr>
              <a:t>		со стороны собственников (не менее 25 %):</a:t>
            </a:r>
            <a:endParaRPr lang="ru-RU" dirty="0">
              <a:solidFill>
                <a:schemeClr val="accent3">
                  <a:lumMod val="75000"/>
                </a:schemeClr>
              </a:solidFill>
              <a:effectLst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1895094" lvl="6" indent="-285750"/>
            <a:r>
              <a:rPr lang="ru-RU" sz="1800" dirty="0">
                <a:solidFill>
                  <a:schemeClr val="accent3">
                    <a:lumMod val="75000"/>
                  </a:schemeClr>
                </a:solidFill>
                <a:ea typeface="SimSun" panose="02010600030101010101" pitchFamily="2" charset="-122"/>
                <a:cs typeface="Arial" panose="020B0604020202020204" pitchFamily="34" charset="0"/>
              </a:rPr>
              <a:t>вывод из эксплуатации;</a:t>
            </a:r>
          </a:p>
          <a:p>
            <a:pPr marL="1895094" lvl="6" indent="-285750"/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замена на безопасное оборудование;</a:t>
            </a:r>
          </a:p>
          <a:p>
            <a:pPr marL="1895094" lvl="6" indent="-285750"/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демонтаж оборудования;</a:t>
            </a:r>
          </a:p>
          <a:p>
            <a:pPr marL="1895094" lvl="6" indent="-285750"/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хранение ПХБ-содержащего оборудования;</a:t>
            </a:r>
          </a:p>
          <a:p>
            <a:pPr marL="1895094" lvl="6" indent="-285750"/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консолидация (в случаях, когда это необходимо);</a:t>
            </a:r>
          </a:p>
          <a:p>
            <a:pPr marL="1895094" lvl="6" indent="-285750"/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упаковка в специальную тару, предназначенную для трансграничного перемещения; </a:t>
            </a:r>
          </a:p>
          <a:p>
            <a:pPr marL="1895094" lvl="6" indent="-285750"/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погрузка на транспортное средство.</a:t>
            </a:r>
          </a:p>
          <a:p>
            <a:pPr marL="1609344" lvl="6" indent="0">
              <a:buNone/>
            </a:pP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marL="1609344" lvl="6" indent="0">
              <a:buNone/>
            </a:pPr>
            <a:r>
              <a:rPr lang="ru-RU" sz="1800" dirty="0"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со стороны проекта:</a:t>
            </a:r>
          </a:p>
          <a:p>
            <a:pPr marL="1895094" lvl="6" indent="-285750"/>
            <a:r>
              <a:rPr lang="ru-RU" sz="1800" dirty="0">
                <a:ea typeface="Calibri" panose="020F0502020204030204" pitchFamily="34" charset="0"/>
                <a:cs typeface="Times New Roman" panose="02020603050405020304" pitchFamily="18" charset="0"/>
              </a:rPr>
              <a:t>т</a:t>
            </a:r>
            <a:r>
              <a:rPr lang="ru-RU" sz="1800" dirty="0">
                <a:effectLst/>
                <a:ea typeface="Calibri" panose="020F0502020204030204" pitchFamily="34" charset="0"/>
              </a:rPr>
              <a:t>рансграничная перевозка к месту уничтожения;</a:t>
            </a:r>
          </a:p>
          <a:p>
            <a:pPr marL="1895094" lvl="6" indent="-285750"/>
            <a:r>
              <a:rPr lang="ru-RU" sz="1800" dirty="0">
                <a:effectLst/>
                <a:ea typeface="Calibri" panose="020F0502020204030204" pitchFamily="34" charset="0"/>
              </a:rPr>
              <a:t>непосредственно само уничтожение.</a:t>
            </a:r>
            <a:endParaRPr lang="ru-BY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9344" lvl="6" indent="0">
              <a:buNone/>
            </a:pPr>
            <a:endParaRPr lang="ru-RU" sz="1800" dirty="0">
              <a:solidFill>
                <a:schemeClr val="accent3">
                  <a:lumMod val="75000"/>
                </a:schemeClr>
              </a:solidFill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1609344" lvl="6" indent="0">
              <a:buNone/>
            </a:pPr>
            <a:r>
              <a:rPr lang="ru-RU" sz="1800" dirty="0">
                <a:solidFill>
                  <a:schemeClr val="accent3">
                    <a:lumMod val="75000"/>
                  </a:schemeClr>
                </a:solidFill>
                <a:ea typeface="SimSun" panose="02010600030101010101" pitchFamily="2" charset="-122"/>
                <a:cs typeface="Arial" panose="020B0604020202020204" pitchFamily="34" charset="0"/>
              </a:rPr>
              <a:t>		</a:t>
            </a:r>
          </a:p>
          <a:p>
            <a:pPr marL="1609344" lvl="6" indent="0">
              <a:buNone/>
            </a:pPr>
            <a:r>
              <a:rPr lang="ru-RU" sz="1800" dirty="0">
                <a:solidFill>
                  <a:schemeClr val="accent3">
                    <a:lumMod val="75000"/>
                  </a:schemeClr>
                </a:solidFill>
                <a:ea typeface="SimSun" panose="02010600030101010101" pitchFamily="2" charset="-122"/>
                <a:cs typeface="Arial" panose="020B0604020202020204" pitchFamily="34" charset="0"/>
              </a:rPr>
              <a:t>	</a:t>
            </a:r>
          </a:p>
          <a:p>
            <a:pPr marL="1609344" lvl="6" indent="0">
              <a:buNone/>
            </a:pPr>
            <a:endParaRPr lang="ru-RU" sz="1800" dirty="0">
              <a:solidFill>
                <a:schemeClr val="accent3">
                  <a:lumMod val="75000"/>
                </a:schemeClr>
              </a:solidFill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800100" lvl="1" indent="-342900">
              <a:buAutoNum type="arabicPeriod"/>
            </a:pPr>
            <a:endParaRPr lang="ru-RU" dirty="0">
              <a:solidFill>
                <a:schemeClr val="accent3">
                  <a:lumMod val="75000"/>
                </a:schemeClr>
              </a:solidFill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800100" lvl="1" indent="-342900">
              <a:buAutoNum type="arabicPeriod"/>
            </a:pPr>
            <a:endParaRPr lang="ru-RU" dirty="0">
              <a:solidFill>
                <a:schemeClr val="accent3">
                  <a:lumMod val="75000"/>
                </a:schemeClr>
              </a:solidFill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800100" lvl="1" indent="-342900">
              <a:buAutoNum type="arabicPeriod"/>
            </a:pPr>
            <a:r>
              <a:rPr lang="ru-RU" dirty="0">
                <a:solidFill>
                  <a:schemeClr val="accent3">
                    <a:lumMod val="75000"/>
                  </a:schemeClr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Изм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ea typeface="SimSun" panose="02010600030101010101" pitchFamily="2" charset="-122"/>
                <a:cs typeface="Arial" panose="020B0604020202020204" pitchFamily="34" charset="0"/>
              </a:rPr>
              <a:t>енение стоимости экологически безопасного уничтожения.</a:t>
            </a:r>
          </a:p>
          <a:p>
            <a:pPr marL="800100" lvl="1" indent="-342900">
              <a:buAutoNum type="arabicPeriod"/>
            </a:pPr>
            <a:endParaRPr lang="ru-RU" dirty="0">
              <a:solidFill>
                <a:schemeClr val="accent3">
                  <a:lumMod val="75000"/>
                </a:schemeClr>
              </a:solidFill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800100" lvl="1" indent="-342900">
              <a:buAutoNum type="arabicPeriod"/>
            </a:pPr>
            <a:endParaRPr lang="ru-RU" dirty="0">
              <a:solidFill>
                <a:schemeClr val="accent3">
                  <a:lumMod val="75000"/>
                </a:schemeClr>
              </a:solidFill>
              <a:effectLst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91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10402" cy="228600"/>
          </a:xfrm>
        </p:spPr>
        <p:txBody>
          <a:bodyPr rtlCol="0"/>
          <a:lstStyle/>
          <a:p>
            <a:pPr rtl="0"/>
            <a:fld id="{9CD8D479-8942-46E8-A226-A4E01F7A105C}" type="slidenum">
              <a:rPr lang="en-US" smtClean="0"/>
              <a:t>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3"/>
          </p:nvPr>
        </p:nvSpPr>
        <p:spPr>
          <a:xfrm>
            <a:off x="3015967" y="5935851"/>
            <a:ext cx="9176032" cy="557939"/>
          </a:xfrm>
        </p:spPr>
        <p:txBody>
          <a:bodyPr rtlCol="0"/>
          <a:lstStyle/>
          <a:p>
            <a:r>
              <a:rPr lang="ru-RU" sz="1600" b="1" dirty="0"/>
              <a:t>Проект международной технической помощи «Устойчивое управление стойкими органическими загрязнителями и химическими веществами в Республике Беларусь, ГЭФ-6»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151" y="5472756"/>
            <a:ext cx="664522" cy="79864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219" y="5505911"/>
            <a:ext cx="719390" cy="7864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4552" y="5424616"/>
            <a:ext cx="475529" cy="871804"/>
          </a:xfrm>
          <a:prstGeom prst="rect">
            <a:avLst/>
          </a:prstGeom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0FCD34F0-961D-411D-B8B3-5CA06C8EE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450" y="779083"/>
            <a:ext cx="11476798" cy="5579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/>
              <a:t> Экологически безопасное уничтожение СОЗ-содержащих отходов</a:t>
            </a:r>
            <a:br>
              <a:rPr lang="ru-RU" sz="2800" b="1" dirty="0"/>
            </a:br>
            <a:r>
              <a:rPr lang="ru-RU" sz="2700" dirty="0">
                <a:solidFill>
                  <a:schemeClr val="accent3">
                    <a:lumMod val="75000"/>
                  </a:schemeClr>
                </a:solidFill>
                <a:ea typeface="SimSun" panose="02010600030101010101" pitchFamily="2" charset="-122"/>
                <a:cs typeface="Arial" panose="020B0604020202020204" pitchFamily="34" charset="0"/>
              </a:rPr>
              <a:t>НЕПРИГОДНЫЕ ПЕСТИЦИДЫ</a:t>
            </a:r>
            <a:br>
              <a:rPr lang="ru-RU" sz="2700" b="1" dirty="0">
                <a:solidFill>
                  <a:schemeClr val="accent3">
                    <a:lumMod val="75000"/>
                  </a:schemeClr>
                </a:solidFill>
                <a:ea typeface="SimSun" panose="02010600030101010101" pitchFamily="2" charset="-122"/>
                <a:cs typeface="Arial" panose="020B0604020202020204" pitchFamily="34" charset="0"/>
              </a:rPr>
            </a:br>
            <a:endParaRPr lang="ru-RU" sz="2700" b="1" dirty="0"/>
          </a:p>
        </p:txBody>
      </p:sp>
      <p:pic>
        <p:nvPicPr>
          <p:cNvPr id="12" name="Рисунок 11" descr="Изображение выглядит как здание, еда, тарелка, стол&#10;&#10;Автоматически созданное описание">
            <a:extLst>
              <a:ext uri="{FF2B5EF4-FFF2-40B4-BE49-F238E27FC236}">
                <a16:creationId xmlns:a16="http://schemas.microsoft.com/office/drawing/2014/main" id="{A570C4FE-6800-49A4-AB0A-EDD52C6202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2" y="1273629"/>
            <a:ext cx="3368384" cy="2242851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внутренний, потолок, здание, синий&#10;&#10;Автоматически созданное описание">
            <a:extLst>
              <a:ext uri="{FF2B5EF4-FFF2-40B4-BE49-F238E27FC236}">
                <a16:creationId xmlns:a16="http://schemas.microsoft.com/office/drawing/2014/main" id="{E21C5C90-FF23-4BBF-A27C-6F9BBE9143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210" y="3020038"/>
            <a:ext cx="3611271" cy="2404578"/>
          </a:xfrm>
          <a:prstGeom prst="rect">
            <a:avLst/>
          </a:prstGeom>
        </p:spPr>
      </p:pic>
      <p:sp>
        <p:nvSpPr>
          <p:cNvPr id="17" name="Содержимое 5">
            <a:extLst>
              <a:ext uri="{FF2B5EF4-FFF2-40B4-BE49-F238E27FC236}">
                <a16:creationId xmlns:a16="http://schemas.microsoft.com/office/drawing/2014/main" id="{E9481174-17A0-41E8-94E4-23C1D725F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5629" y="1273629"/>
            <a:ext cx="5724741" cy="4342470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endParaRPr lang="ru-RU" dirty="0">
              <a:solidFill>
                <a:schemeClr val="accent3">
                  <a:lumMod val="75000"/>
                </a:schemeClr>
              </a:solidFill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ru-RU" dirty="0">
                <a:solidFill>
                  <a:schemeClr val="accent3">
                    <a:lumMod val="75000"/>
                  </a:schemeClr>
                </a:solidFill>
                <a:ea typeface="SimSun" panose="02010600030101010101" pitchFamily="2" charset="-122"/>
                <a:cs typeface="Arial" panose="020B0604020202020204" pitchFamily="34" charset="0"/>
              </a:rPr>
              <a:t>1. На складах Витебской, Гродненской и Минской областей на сегодняшний день хранятся 1200 тонн непригодных пестицидов</a:t>
            </a:r>
          </a:p>
          <a:p>
            <a:pPr marL="800100" lvl="1" indent="-342900">
              <a:buAutoNum type="arabicPeriod"/>
            </a:pPr>
            <a:endParaRPr lang="ru-RU" dirty="0">
              <a:solidFill>
                <a:schemeClr val="accent3">
                  <a:lumMod val="75000"/>
                </a:schemeClr>
              </a:solidFill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ru-RU" dirty="0">
                <a:solidFill>
                  <a:schemeClr val="accent3">
                    <a:lumMod val="75000"/>
                  </a:schemeClr>
                </a:solidFill>
                <a:ea typeface="SimSun" panose="02010600030101010101" pitchFamily="2" charset="-122"/>
                <a:cs typeface="Arial" panose="020B0604020202020204" pitchFamily="34" charset="0"/>
              </a:rPr>
              <a:t>2. На </a:t>
            </a:r>
            <a:r>
              <a:rPr lang="ru-RU" b="0" dirty="0">
                <a:solidFill>
                  <a:schemeClr val="accent3">
                    <a:lumMod val="75000"/>
                  </a:schemeClr>
                </a:solidFill>
                <a:effectLst/>
              </a:rPr>
              <a:t>КУП «Комплекс по переработке и захоронению токсичных промышленных отходов Гомельской области» хранится около 5000 тонн</a:t>
            </a:r>
          </a:p>
          <a:p>
            <a:pPr marL="457200" lvl="1" indent="0">
              <a:buNone/>
            </a:pPr>
            <a:endParaRPr lang="ru-RU" b="0" dirty="0">
              <a:solidFill>
                <a:schemeClr val="accent3">
                  <a:lumMod val="75000"/>
                </a:schemeClr>
              </a:solidFill>
              <a:effectLst/>
            </a:endParaRPr>
          </a:p>
          <a:p>
            <a:pPr marL="457200" lvl="1" indent="0">
              <a:buNone/>
            </a:pPr>
            <a:r>
              <a:rPr lang="ru-RU" dirty="0">
                <a:solidFill>
                  <a:schemeClr val="accent3">
                    <a:lumMod val="75000"/>
                  </a:schemeClr>
                </a:solidFill>
                <a:ea typeface="SimSun" panose="02010600030101010101" pitchFamily="2" charset="-122"/>
                <a:cs typeface="Arial" panose="020B0604020202020204" pitchFamily="34" charset="0"/>
              </a:rPr>
              <a:t>3.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Изм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ea typeface="SimSun" panose="02010600030101010101" pitchFamily="2" charset="-122"/>
                <a:cs typeface="Arial" panose="020B0604020202020204" pitchFamily="34" charset="0"/>
              </a:rPr>
              <a:t>енение стоимости экологически безопасного уничтожения</a:t>
            </a:r>
          </a:p>
          <a:p>
            <a:pPr marL="800100" lvl="1" indent="-342900">
              <a:buAutoNum type="arabicPeriod"/>
            </a:pPr>
            <a:endParaRPr lang="ru-RU" dirty="0">
              <a:solidFill>
                <a:schemeClr val="accent3">
                  <a:lumMod val="75000"/>
                </a:schemeClr>
              </a:solidFill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800100" lvl="1" indent="-342900">
              <a:buAutoNum type="arabicPeriod"/>
            </a:pPr>
            <a:endParaRPr lang="ru-RU" dirty="0">
              <a:solidFill>
                <a:schemeClr val="accent3">
                  <a:lumMod val="75000"/>
                </a:schemeClr>
              </a:solidFill>
              <a:effectLst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71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10402" cy="228600"/>
          </a:xfrm>
        </p:spPr>
        <p:txBody>
          <a:bodyPr rtlCol="0"/>
          <a:lstStyle/>
          <a:p>
            <a:pPr rtl="0"/>
            <a:fld id="{9CD8D479-8942-46E8-A226-A4E01F7A105C}" type="slidenum">
              <a:rPr lang="en-US" smtClean="0"/>
              <a:t>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3"/>
          </p:nvPr>
        </p:nvSpPr>
        <p:spPr>
          <a:xfrm>
            <a:off x="3015967" y="5935851"/>
            <a:ext cx="9176032" cy="557939"/>
          </a:xfrm>
        </p:spPr>
        <p:txBody>
          <a:bodyPr rtlCol="0"/>
          <a:lstStyle/>
          <a:p>
            <a:r>
              <a:rPr lang="ru-RU" sz="1600" b="1" dirty="0"/>
              <a:t>Проект международной технической помощи «Устойчивое управление стойкими органическими загрязнителями и химическими веществами в Республике Беларусь, ГЭФ-6»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151" y="5472756"/>
            <a:ext cx="664522" cy="79864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219" y="5505911"/>
            <a:ext cx="719390" cy="7864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4552" y="5424616"/>
            <a:ext cx="475529" cy="871804"/>
          </a:xfrm>
          <a:prstGeom prst="rect">
            <a:avLst/>
          </a:prstGeom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0FCD34F0-961D-411D-B8B3-5CA06C8EE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601" y="311863"/>
            <a:ext cx="11476798" cy="55794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/>
              <a:t> Захоронения непригодных пестицидов</a:t>
            </a:r>
          </a:p>
        </p:txBody>
      </p:sp>
      <p:pic>
        <p:nvPicPr>
          <p:cNvPr id="10" name="Рисунок 9" descr="Изображение выглядит как внешний, забор, здание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C76FC241-ED3C-44F8-BFA4-2536AF9FF81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473" y="1974218"/>
            <a:ext cx="4122356" cy="3091767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внешний, стоит, поле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39219DDE-E1E1-4F6B-B283-6581BCBF44B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711" y="1974218"/>
            <a:ext cx="4122356" cy="3091767"/>
          </a:xfrm>
          <a:prstGeom prst="rect">
            <a:avLst/>
          </a:prstGeom>
        </p:spPr>
      </p:pic>
      <p:sp>
        <p:nvSpPr>
          <p:cNvPr id="14" name="Содержимое 5">
            <a:extLst>
              <a:ext uri="{FF2B5EF4-FFF2-40B4-BE49-F238E27FC236}">
                <a16:creationId xmlns:a16="http://schemas.microsoft.com/office/drawing/2014/main" id="{CF999CB0-8D81-481A-808A-3F9238BCD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3673" y="923733"/>
            <a:ext cx="4060619" cy="730867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endParaRPr lang="ru-RU" dirty="0">
              <a:solidFill>
                <a:schemeClr val="accent3">
                  <a:lumMod val="75000"/>
                </a:schemeClr>
              </a:solidFill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ru-RU" dirty="0">
                <a:solidFill>
                  <a:schemeClr val="accent3">
                    <a:lumMod val="75000"/>
                  </a:schemeClr>
                </a:solidFill>
                <a:ea typeface="SimSun" panose="02010600030101010101" pitchFamily="2" charset="-122"/>
                <a:cs typeface="Arial" panose="020B0604020202020204" pitchFamily="34" charset="0"/>
              </a:rPr>
              <a:t>Петриковское захоронение</a:t>
            </a:r>
          </a:p>
          <a:p>
            <a:pPr marL="800100" lvl="1" indent="-342900">
              <a:buAutoNum type="arabicPeriod"/>
            </a:pPr>
            <a:endParaRPr lang="ru-RU" dirty="0">
              <a:solidFill>
                <a:schemeClr val="accent3">
                  <a:lumMod val="75000"/>
                </a:schemeClr>
              </a:solidFill>
              <a:effectLst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FBEBCF2-1B42-4504-94B2-725AEB7F4A30}"/>
              </a:ext>
            </a:extLst>
          </p:cNvPr>
          <p:cNvSpPr txBox="1"/>
          <p:nvPr/>
        </p:nvSpPr>
        <p:spPr>
          <a:xfrm>
            <a:off x="245473" y="2377693"/>
            <a:ext cx="6096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buNone/>
            </a:pPr>
            <a:r>
              <a:rPr lang="ru-RU" dirty="0">
                <a:solidFill>
                  <a:schemeClr val="accent3">
                    <a:lumMod val="75000"/>
                  </a:schemeClr>
                </a:solidFill>
                <a:ea typeface="SimSun" panose="02010600030101010101" pitchFamily="2" charset="-122"/>
                <a:cs typeface="Arial" panose="020B0604020202020204" pitchFamily="34" charset="0"/>
              </a:rPr>
              <a:t>Верхнедвинское </a:t>
            </a:r>
            <a:endParaRPr lang="ru-BY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ru-RU" dirty="0">
                <a:solidFill>
                  <a:schemeClr val="accent3">
                    <a:lumMod val="75000"/>
                  </a:schemeClr>
                </a:solidFill>
                <a:ea typeface="SimSun" panose="02010600030101010101" pitchFamily="2" charset="-122"/>
                <a:cs typeface="Arial" panose="020B0604020202020204" pitchFamily="34" charset="0"/>
              </a:rPr>
              <a:t>Дрибинское</a:t>
            </a:r>
          </a:p>
          <a:p>
            <a:pPr marL="457200" lvl="1" indent="0">
              <a:buNone/>
            </a:pPr>
            <a:r>
              <a:rPr lang="ru-RU" dirty="0">
                <a:solidFill>
                  <a:schemeClr val="accent3">
                    <a:lumMod val="75000"/>
                  </a:schemeClr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Городокское </a:t>
            </a:r>
          </a:p>
          <a:p>
            <a:pPr marL="457200" lvl="1" indent="0">
              <a:buNone/>
            </a:pPr>
            <a:r>
              <a:rPr lang="ru-RU" dirty="0">
                <a:solidFill>
                  <a:schemeClr val="accent3">
                    <a:lumMod val="75000"/>
                  </a:schemeClr>
                </a:solidFill>
                <a:ea typeface="SimSun" panose="02010600030101010101" pitchFamily="2" charset="-122"/>
                <a:cs typeface="Arial" panose="020B0604020202020204" pitchFamily="34" charset="0"/>
              </a:rPr>
              <a:t>Петриковское </a:t>
            </a:r>
          </a:p>
          <a:p>
            <a:pPr marL="457200" lvl="1" indent="0">
              <a:buNone/>
            </a:pPr>
            <a:r>
              <a:rPr lang="ru-RU" dirty="0">
                <a:solidFill>
                  <a:schemeClr val="accent3">
                    <a:lumMod val="75000"/>
                  </a:schemeClr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Поставское </a:t>
            </a:r>
          </a:p>
        </p:txBody>
      </p:sp>
    </p:spTree>
    <p:extLst>
      <p:ext uri="{BB962C8B-B14F-4D97-AF65-F5344CB8AC3E}">
        <p14:creationId xmlns:p14="http://schemas.microsoft.com/office/powerpoint/2010/main" val="228936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10402" cy="228600"/>
          </a:xfrm>
        </p:spPr>
        <p:txBody>
          <a:bodyPr rtlCol="0"/>
          <a:lstStyle/>
          <a:p>
            <a:pPr rtl="0"/>
            <a:fld id="{9CD8D479-8942-46E8-A226-A4E01F7A105C}" type="slidenum">
              <a:rPr lang="en-US" smtClean="0"/>
              <a:t>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3"/>
          </p:nvPr>
        </p:nvSpPr>
        <p:spPr>
          <a:xfrm>
            <a:off x="3015967" y="5935851"/>
            <a:ext cx="9176032" cy="557939"/>
          </a:xfrm>
        </p:spPr>
        <p:txBody>
          <a:bodyPr rtlCol="0"/>
          <a:lstStyle/>
          <a:p>
            <a:r>
              <a:rPr lang="ru-RU" sz="1600" b="1" dirty="0"/>
              <a:t>Проект международной технической помощи «Устойчивое управление стойкими органическими загрязнителями и химическими веществами в Республике Беларусь, ГЭФ-6»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151" y="5472756"/>
            <a:ext cx="664522" cy="79864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219" y="5505911"/>
            <a:ext cx="719390" cy="7864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4552" y="5424616"/>
            <a:ext cx="475529" cy="871804"/>
          </a:xfrm>
          <a:prstGeom prst="rect">
            <a:avLst/>
          </a:prstGeom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0FCD34F0-961D-411D-B8B3-5CA06C8EE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2" y="894980"/>
            <a:ext cx="11476798" cy="557939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/>
              <a:t>Единая база данных  СОЗ</a:t>
            </a:r>
            <a:br>
              <a:rPr lang="ru-RU" sz="2800" b="1" dirty="0"/>
            </a:b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Объект 11">
            <a:extLst>
              <a:ext uri="{FF2B5EF4-FFF2-40B4-BE49-F238E27FC236}">
                <a16:creationId xmlns:a16="http://schemas.microsoft.com/office/drawing/2014/main" id="{EBBFABFE-61D1-4685-8182-39CF009F50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0027" y="1566001"/>
            <a:ext cx="9371948" cy="3708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Модернизированная Единая база данных СОЗ, позволит :</a:t>
            </a:r>
          </a:p>
          <a:p>
            <a:pPr marL="0" indent="0">
              <a:buNone/>
            </a:pPr>
            <a:r>
              <a:rPr lang="ru-RU" dirty="0"/>
              <a:t>осуществлять наблюдения за содержанием СОЗ в объектах окружающей среды с помощью геоинформационных систем;</a:t>
            </a:r>
          </a:p>
          <a:p>
            <a:pPr marL="0" indent="0">
              <a:buNone/>
            </a:pPr>
            <a:r>
              <a:rPr lang="ru-RU" dirty="0"/>
              <a:t>выявлять источники непреднамеренных выбросов СОЗ;</a:t>
            </a:r>
          </a:p>
          <a:p>
            <a:pPr marL="0" indent="0">
              <a:buNone/>
            </a:pPr>
            <a:r>
              <a:rPr lang="ru-RU" dirty="0"/>
              <a:t>обеспечить широкий доступ.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Также в рамках данной работы предлагается обеспечить автоматизацию обработки государственной статистической отчетности "1-Отходы "Минприроды", как источника данных для Единой базы данных о СОЗ. </a:t>
            </a:r>
            <a:endParaRPr lang="ru-BY" dirty="0"/>
          </a:p>
        </p:txBody>
      </p:sp>
    </p:spTree>
    <p:extLst>
      <p:ext uri="{BB962C8B-B14F-4D97-AF65-F5344CB8AC3E}">
        <p14:creationId xmlns:p14="http://schemas.microsoft.com/office/powerpoint/2010/main" val="304199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10402" cy="228600"/>
          </a:xfrm>
        </p:spPr>
        <p:txBody>
          <a:bodyPr rtlCol="0"/>
          <a:lstStyle/>
          <a:p>
            <a:pPr rtl="0"/>
            <a:fld id="{9CD8D479-8942-46E8-A226-A4E01F7A105C}" type="slidenum">
              <a:rPr lang="en-US" smtClean="0"/>
              <a:t>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3"/>
          </p:nvPr>
        </p:nvSpPr>
        <p:spPr>
          <a:xfrm>
            <a:off x="3015967" y="5935851"/>
            <a:ext cx="9176032" cy="557939"/>
          </a:xfrm>
        </p:spPr>
        <p:txBody>
          <a:bodyPr rtlCol="0"/>
          <a:lstStyle/>
          <a:p>
            <a:r>
              <a:rPr lang="ru-RU" sz="1600" b="1" dirty="0"/>
              <a:t>Проект международной технической помощи «Устойчивое управление стойкими органическими загрязнителями и химическими веществами в Республике Беларусь, ГЭФ-6»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151" y="5472756"/>
            <a:ext cx="664522" cy="79864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219" y="5505911"/>
            <a:ext cx="719390" cy="7864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4552" y="5424616"/>
            <a:ext cx="475529" cy="871804"/>
          </a:xfrm>
          <a:prstGeom prst="rect">
            <a:avLst/>
          </a:prstGeom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0FCD34F0-961D-411D-B8B3-5CA06C8EE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2" y="500112"/>
            <a:ext cx="11476798" cy="55794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/>
              <a:t>Проведение тренингов, семинаров, круглых столов и др.</a:t>
            </a:r>
          </a:p>
        </p:txBody>
      </p:sp>
      <p:pic>
        <p:nvPicPr>
          <p:cNvPr id="3" name="Рисунок 2" descr="Изображение выглядит как человек, внутренний, стул, комната&#10;&#10;Автоматически созданное описание">
            <a:extLst>
              <a:ext uri="{FF2B5EF4-FFF2-40B4-BE49-F238E27FC236}">
                <a16:creationId xmlns:a16="http://schemas.microsoft.com/office/drawing/2014/main" id="{320F076F-87AB-47E1-BE5E-6D9EEC0D25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89" y="2025167"/>
            <a:ext cx="3962575" cy="2641716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ребенок, комната, воздух, мальчик&#10;&#10;Автоматически созданное описание">
            <a:extLst>
              <a:ext uri="{FF2B5EF4-FFF2-40B4-BE49-F238E27FC236}">
                <a16:creationId xmlns:a16="http://schemas.microsoft.com/office/drawing/2014/main" id="{68CC6697-0DB2-4A19-9A3F-94E0839E767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127467"/>
            <a:ext cx="4927672" cy="2463836"/>
          </a:xfrm>
          <a:prstGeom prst="rect">
            <a:avLst/>
          </a:prstGeom>
        </p:spPr>
      </p:pic>
      <p:sp>
        <p:nvSpPr>
          <p:cNvPr id="10" name="Содержимое 5">
            <a:extLst>
              <a:ext uri="{FF2B5EF4-FFF2-40B4-BE49-F238E27FC236}">
                <a16:creationId xmlns:a16="http://schemas.microsoft.com/office/drawing/2014/main" id="{CCC221EC-911C-41D0-882B-12D2E922FC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2308" y="1467140"/>
            <a:ext cx="10339071" cy="3199743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ru-RU" dirty="0">
                <a:solidFill>
                  <a:schemeClr val="accent3">
                    <a:lumMod val="75000"/>
                  </a:schemeClr>
                </a:solidFill>
                <a:ea typeface="SimSun" panose="02010600030101010101" pitchFamily="2" charset="-122"/>
                <a:cs typeface="Arial" panose="020B0604020202020204" pitchFamily="34" charset="0"/>
              </a:rPr>
              <a:t>	Неблагоприятная эпидемиологическая обстановка</a:t>
            </a:r>
          </a:p>
          <a:p>
            <a:pPr marL="457200" lvl="1" indent="0">
              <a:buNone/>
            </a:pPr>
            <a:endParaRPr lang="ru-RU" dirty="0">
              <a:solidFill>
                <a:schemeClr val="accent3">
                  <a:lumMod val="75000"/>
                </a:schemeClr>
              </a:solidFill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ru-RU" dirty="0">
                <a:solidFill>
                  <a:schemeClr val="accent3">
                    <a:lumMod val="75000"/>
                  </a:schemeClr>
                </a:solidFill>
                <a:ea typeface="SimSun" panose="02010600030101010101" pitchFamily="2" charset="-122"/>
                <a:cs typeface="Arial" panose="020B0604020202020204" pitchFamily="34" charset="0"/>
              </a:rPr>
              <a:t>				 Организация информационных мероприятий в онлайн-формате</a:t>
            </a:r>
          </a:p>
          <a:p>
            <a:pPr marL="457200" lvl="1" indent="0">
              <a:buNone/>
            </a:pPr>
            <a:endParaRPr lang="ru-RU" dirty="0">
              <a:solidFill>
                <a:schemeClr val="accent3">
                  <a:lumMod val="75000"/>
                </a:schemeClr>
              </a:solidFill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800100" lvl="1" indent="-342900">
              <a:buAutoNum type="arabicPeriod"/>
            </a:pPr>
            <a:endParaRPr lang="ru-RU" dirty="0">
              <a:solidFill>
                <a:schemeClr val="accent3">
                  <a:lumMod val="75000"/>
                </a:schemeClr>
              </a:solidFill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800100" lvl="1" indent="-342900">
              <a:buAutoNum type="arabicPeriod"/>
            </a:pPr>
            <a:endParaRPr lang="ru-RU" dirty="0">
              <a:solidFill>
                <a:schemeClr val="accent3">
                  <a:lumMod val="75000"/>
                </a:schemeClr>
              </a:solidFill>
              <a:effectLst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499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10402" cy="228600"/>
          </a:xfrm>
        </p:spPr>
        <p:txBody>
          <a:bodyPr rtlCol="0"/>
          <a:lstStyle/>
          <a:p>
            <a:pPr rtl="0"/>
            <a:r>
              <a:rPr lang="en-US" dirty="0"/>
              <a:t>11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E6A2598C-12A0-467E-BE0F-F9F545D735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1146" y="1844824"/>
            <a:ext cx="6840538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ts val="5000"/>
              </a:lnSpc>
              <a:spcBef>
                <a:spcPct val="20000"/>
              </a:spcBef>
            </a:pPr>
            <a:r>
              <a:rPr lang="ru-RU" sz="4800" b="1" dirty="0">
                <a:solidFill>
                  <a:schemeClr val="accent3">
                    <a:lumMod val="75000"/>
                  </a:schemeClr>
                </a:solidFill>
              </a:rPr>
              <a:t>Спасибо</a:t>
            </a:r>
          </a:p>
          <a:p>
            <a:pPr marL="342900" indent="-342900" algn="ctr">
              <a:lnSpc>
                <a:spcPts val="5000"/>
              </a:lnSpc>
              <a:spcBef>
                <a:spcPct val="20000"/>
              </a:spcBef>
            </a:pPr>
            <a:r>
              <a:rPr lang="ru-RU" sz="4800" b="1" dirty="0">
                <a:solidFill>
                  <a:schemeClr val="accent3">
                    <a:lumMod val="75000"/>
                  </a:schemeClr>
                </a:solidFill>
              </a:rPr>
              <a:t>за внимание!</a:t>
            </a:r>
          </a:p>
        </p:txBody>
      </p:sp>
      <p:sp>
        <p:nvSpPr>
          <p:cNvPr id="10" name="Подзаголовок 6">
            <a:extLst>
              <a:ext uri="{FF2B5EF4-FFF2-40B4-BE49-F238E27FC236}">
                <a16:creationId xmlns:a16="http://schemas.microsoft.com/office/drawing/2014/main" id="{C04643E1-3FD9-4F69-AF7F-9DE2E197D6AD}"/>
              </a:ext>
            </a:extLst>
          </p:cNvPr>
          <p:cNvSpPr txBox="1">
            <a:spLocks/>
          </p:cNvSpPr>
          <p:nvPr/>
        </p:nvSpPr>
        <p:spPr>
          <a:xfrm>
            <a:off x="3021106" y="3920359"/>
            <a:ext cx="6400800" cy="1639613"/>
          </a:xfrm>
          <a:prstGeom prst="rect">
            <a:avLst/>
          </a:prstGeom>
        </p:spPr>
        <p:txBody>
          <a:bodyPr vert="horz" lIns="91440" tIns="137160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accent3">
                    <a:lumMod val="75000"/>
                  </a:schemeClr>
                </a:solidFill>
              </a:rPr>
              <a:t>E-mail: 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HelveticaNeue"/>
              </a:rPr>
              <a:t>pops_gef-6@mail.ru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r>
              <a:rPr lang="ru-RU" sz="1800" dirty="0">
                <a:solidFill>
                  <a:schemeClr val="accent3">
                    <a:lumMod val="75000"/>
                  </a:schemeClr>
                </a:solidFill>
              </a:rPr>
              <a:t>Тел. Факс +375 29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</a:rPr>
              <a:t> 255 09 60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A91609E-C6ED-44AF-A430-F619D596DE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151" y="5472756"/>
            <a:ext cx="664522" cy="79864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6928E5D-3312-4C69-B6AA-1B92544BDF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219" y="5505911"/>
            <a:ext cx="719390" cy="78645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32D8555-2883-4107-8B68-9E0D2CF899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4552" y="5424616"/>
            <a:ext cx="475529" cy="871804"/>
          </a:xfrm>
          <a:prstGeom prst="rect">
            <a:avLst/>
          </a:prstGeom>
        </p:spPr>
      </p:pic>
      <p:sp>
        <p:nvSpPr>
          <p:cNvPr id="18" name="Нижний колонтитул 5">
            <a:extLst>
              <a:ext uri="{FF2B5EF4-FFF2-40B4-BE49-F238E27FC236}">
                <a16:creationId xmlns:a16="http://schemas.microsoft.com/office/drawing/2014/main" id="{AE311510-6868-4423-B318-1017F14A1251}"/>
              </a:ext>
            </a:extLst>
          </p:cNvPr>
          <p:cNvSpPr txBox="1">
            <a:spLocks/>
          </p:cNvSpPr>
          <p:nvPr/>
        </p:nvSpPr>
        <p:spPr>
          <a:xfrm>
            <a:off x="3015967" y="5935851"/>
            <a:ext cx="9176032" cy="5579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/>
              <a:t>Проект международной технической помощи «Устойчивое управление стойкими органическими загрязнителями и химическими веществами в Республике Беларусь, ГЭФ-6»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71606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10402" cy="228600"/>
          </a:xfrm>
        </p:spPr>
        <p:txBody>
          <a:bodyPr rtlCol="0"/>
          <a:lstStyle/>
          <a:p>
            <a:pPr rtl="0"/>
            <a:fld id="{9CD8D479-8942-46E8-A226-A4E01F7A105C}" type="slidenum">
              <a:rPr lang="en-US" smtClean="0"/>
              <a:t>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3"/>
          </p:nvPr>
        </p:nvSpPr>
        <p:spPr>
          <a:xfrm>
            <a:off x="3015967" y="5935851"/>
            <a:ext cx="9176032" cy="557939"/>
          </a:xfrm>
        </p:spPr>
        <p:txBody>
          <a:bodyPr rtlCol="0"/>
          <a:lstStyle/>
          <a:p>
            <a:r>
              <a:rPr lang="ru-RU" sz="1600" b="1" dirty="0"/>
              <a:t>Проект международной технической помощи «Устойчивое управление стойкими органическими загрязнителями и химическими веществами в Республике Беларусь, ГЭФ-6»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151" y="5472756"/>
            <a:ext cx="664522" cy="79864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219" y="5505911"/>
            <a:ext cx="719390" cy="7864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4552" y="5424616"/>
            <a:ext cx="475529" cy="871804"/>
          </a:xfrm>
          <a:prstGeom prst="rect">
            <a:avLst/>
          </a:prstGeom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0FCD34F0-961D-411D-B8B3-5CA06C8EE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2" y="274637"/>
            <a:ext cx="1147679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/>
              <a:t>Проект «Устойчивое управление стойкими органическими загрязнителями и химическими веществами в Республике Беларусь, ГЭФ-6»</a:t>
            </a:r>
          </a:p>
        </p:txBody>
      </p:sp>
      <p:sp>
        <p:nvSpPr>
          <p:cNvPr id="14" name="Содержимое 2">
            <a:extLst>
              <a:ext uri="{FF2B5EF4-FFF2-40B4-BE49-F238E27FC236}">
                <a16:creationId xmlns:a16="http://schemas.microsoft.com/office/drawing/2014/main" id="{216E278B-353E-4F33-B464-B7B2380F7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4552" y="1718228"/>
            <a:ext cx="8780671" cy="3917032"/>
          </a:xfrm>
        </p:spPr>
        <p:txBody>
          <a:bodyPr/>
          <a:lstStyle/>
          <a:p>
            <a:r>
              <a:rPr lang="ru-RU" sz="2800" dirty="0"/>
              <a:t>Срок реализации - 2018-2022</a:t>
            </a:r>
          </a:p>
          <a:p>
            <a:r>
              <a:rPr lang="ru-RU" sz="2800" dirty="0"/>
              <a:t>Бюджет грантовых средств проекта: 8,400,000 долларов США</a:t>
            </a:r>
          </a:p>
          <a:p>
            <a:r>
              <a:rPr lang="ru-RU" sz="2800" dirty="0"/>
              <a:t>Донор – ГЭФ</a:t>
            </a:r>
          </a:p>
          <a:p>
            <a:r>
              <a:rPr lang="ru-RU" sz="2800" dirty="0"/>
              <a:t>Исполнительное агентство: ПРООН</a:t>
            </a:r>
          </a:p>
          <a:p>
            <a:r>
              <a:rPr lang="ru-RU" sz="2800" dirty="0"/>
              <a:t>Бенефициар и исполняющая организация – Минприроды (режим национального исполнения)</a:t>
            </a:r>
          </a:p>
        </p:txBody>
      </p:sp>
    </p:spTree>
    <p:extLst>
      <p:ext uri="{BB962C8B-B14F-4D97-AF65-F5344CB8AC3E}">
        <p14:creationId xmlns:p14="http://schemas.microsoft.com/office/powerpoint/2010/main" val="162761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10402" cy="228600"/>
          </a:xfrm>
        </p:spPr>
        <p:txBody>
          <a:bodyPr rtlCol="0"/>
          <a:lstStyle/>
          <a:p>
            <a:pPr rtl="0"/>
            <a:r>
              <a:rPr lang="en-US" dirty="0"/>
              <a:t>3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43CFA6E1-9C29-41F7-BB21-E403E36A3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580" y="444525"/>
            <a:ext cx="10149165" cy="64855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/>
              <a:t>Цели и задачи проекта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6FF9ACA-10A2-412C-9E59-C7E550DD4D0C}"/>
              </a:ext>
            </a:extLst>
          </p:cNvPr>
          <p:cNvSpPr/>
          <p:nvPr/>
        </p:nvSpPr>
        <p:spPr>
          <a:xfrm>
            <a:off x="1404113" y="1849844"/>
            <a:ext cx="96796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Цель проекта заключается в обеспечении охраны здоровья населения и окружающей среды посредством уничтожения имеющихся запасов стойких органических загрязнителей (СОЗ) и развития потенциала в области устойчивого  управления СОЗ в рамках</a:t>
            </a:r>
            <a:r>
              <a:rPr lang="ru-RU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2400" i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механизма экологически безопасного регулирования химических веществ</a:t>
            </a:r>
            <a:r>
              <a:rPr lang="ru-RU" sz="2400" i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в Республике Беларусь.</a:t>
            </a:r>
            <a:endParaRPr lang="ru-RU" sz="2800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EF3B4E1-2CAC-4000-99AF-96B853C9E8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151" y="5472756"/>
            <a:ext cx="664522" cy="79864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0342C28-EE46-42B5-A5D5-4FDCA926A9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219" y="5505911"/>
            <a:ext cx="719390" cy="78645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D331652-215E-4C5A-94B7-070301CBC2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4552" y="5424616"/>
            <a:ext cx="475529" cy="871804"/>
          </a:xfrm>
          <a:prstGeom prst="rect">
            <a:avLst/>
          </a:prstGeom>
        </p:spPr>
      </p:pic>
      <p:sp>
        <p:nvSpPr>
          <p:cNvPr id="18" name="Нижний колонтитул 5">
            <a:extLst>
              <a:ext uri="{FF2B5EF4-FFF2-40B4-BE49-F238E27FC236}">
                <a16:creationId xmlns:a16="http://schemas.microsoft.com/office/drawing/2014/main" id="{44A73FF2-E5EA-4942-A7B2-ED97E9F140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15967" y="5935851"/>
            <a:ext cx="9176032" cy="557939"/>
          </a:xfrm>
        </p:spPr>
        <p:txBody>
          <a:bodyPr rtlCol="0"/>
          <a:lstStyle/>
          <a:p>
            <a:r>
              <a:rPr lang="ru-RU" sz="1600" b="1" dirty="0"/>
              <a:t>Проект международной технической помощи «Устойчивое управление стойкими органическими загрязнителями и химическими веществами в Республике Беларусь, ГЭФ-6»</a:t>
            </a:r>
          </a:p>
        </p:txBody>
      </p:sp>
    </p:spTree>
    <p:extLst>
      <p:ext uri="{BB962C8B-B14F-4D97-AF65-F5344CB8AC3E}">
        <p14:creationId xmlns:p14="http://schemas.microsoft.com/office/powerpoint/2010/main" val="263269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10402" cy="228600"/>
          </a:xfrm>
        </p:spPr>
        <p:txBody>
          <a:bodyPr rtlCol="0"/>
          <a:lstStyle/>
          <a:p>
            <a:pPr rtl="0"/>
            <a:r>
              <a:rPr lang="en-US" dirty="0"/>
              <a:t>4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3AD0577-EFD9-4AED-B0A8-2D3B43CF9BE1}"/>
              </a:ext>
            </a:extLst>
          </p:cNvPr>
          <p:cNvSpPr/>
          <p:nvPr/>
        </p:nvSpPr>
        <p:spPr>
          <a:xfrm>
            <a:off x="1267602" y="1930885"/>
            <a:ext cx="78488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i</a:t>
            </a:r>
            <a:r>
              <a:rPr lang="en-US" sz="2400" i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) </a:t>
            </a:r>
            <a:r>
              <a:rPr lang="ru-RU" sz="2400" i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Устойчивое управление ПХБ;</a:t>
            </a:r>
          </a:p>
          <a:p>
            <a:endParaRPr lang="ru-RU" sz="2400" i="1" dirty="0">
              <a:effectLst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r>
              <a:rPr lang="en-US" sz="2400" i="1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ii) </a:t>
            </a:r>
            <a:r>
              <a:rPr lang="ru-RU" sz="2400" i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Ликвидация запасов непригодных пестицидов; </a:t>
            </a:r>
          </a:p>
          <a:p>
            <a:endParaRPr lang="en-US" sz="2400" i="1" dirty="0"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r>
              <a:rPr lang="en-US" sz="2400" i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iii) </a:t>
            </a:r>
            <a:r>
              <a:rPr lang="ru-RU" sz="2400" i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Укрепление и планирование потенциала для устойчивого управления химическими веществами. </a:t>
            </a: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01B6C927-2A79-48A5-9167-FE08111A1DE9}"/>
              </a:ext>
            </a:extLst>
          </p:cNvPr>
          <p:cNvSpPr txBox="1">
            <a:spLocks/>
          </p:cNvSpPr>
          <p:nvPr/>
        </p:nvSpPr>
        <p:spPr bwMode="auto">
          <a:xfrm>
            <a:off x="1981200" y="240383"/>
            <a:ext cx="8229600" cy="1103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3200" b="1" kern="0" dirty="0">
                <a:solidFill>
                  <a:schemeClr val="accent1">
                    <a:lumMod val="75000"/>
                  </a:schemeClr>
                </a:solidFill>
              </a:rPr>
              <a:t>Цели и задачи проекта</a:t>
            </a:r>
          </a:p>
        </p:txBody>
      </p:sp>
      <p:pic>
        <p:nvPicPr>
          <p:cNvPr id="18" name="Рисунок 17" descr="Изображение выглядит как внутренний, игрушка, зеленый&#10;&#10;Автоматически созданное описание">
            <a:extLst>
              <a:ext uri="{FF2B5EF4-FFF2-40B4-BE49-F238E27FC236}">
                <a16:creationId xmlns:a16="http://schemas.microsoft.com/office/drawing/2014/main" id="{A0E6C6DA-5602-42C2-9E33-5410D6E040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225" y="3429000"/>
            <a:ext cx="1990725" cy="229552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softEdge rad="101600"/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8D99106-0E69-4D16-A0B4-D58A3CDB51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151" y="5472756"/>
            <a:ext cx="664522" cy="79864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D51D0A4-763B-4055-A695-45B51F8A58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2219" y="5505911"/>
            <a:ext cx="719390" cy="78645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63CA28E3-E7B5-487D-9E6F-1B3807472F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94552" y="5424616"/>
            <a:ext cx="475529" cy="871804"/>
          </a:xfrm>
          <a:prstGeom prst="rect">
            <a:avLst/>
          </a:prstGeom>
        </p:spPr>
      </p:pic>
      <p:sp>
        <p:nvSpPr>
          <p:cNvPr id="25" name="Нижний колонтитул 5">
            <a:extLst>
              <a:ext uri="{FF2B5EF4-FFF2-40B4-BE49-F238E27FC236}">
                <a16:creationId xmlns:a16="http://schemas.microsoft.com/office/drawing/2014/main" id="{9CF9BD30-5482-4D7D-A8BD-01BE033CE6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15967" y="5935851"/>
            <a:ext cx="9176032" cy="557939"/>
          </a:xfrm>
        </p:spPr>
        <p:txBody>
          <a:bodyPr rtlCol="0"/>
          <a:lstStyle/>
          <a:p>
            <a:r>
              <a:rPr lang="ru-RU" sz="1600" b="1" dirty="0"/>
              <a:t>Проект международной технической помощи «Устойчивое управление стойкими органическими загрязнителями и химическими веществами в Республике Беларусь, ГЭФ-6»</a:t>
            </a:r>
          </a:p>
        </p:txBody>
      </p:sp>
    </p:spTree>
    <p:extLst>
      <p:ext uri="{BB962C8B-B14F-4D97-AF65-F5344CB8AC3E}">
        <p14:creationId xmlns:p14="http://schemas.microsoft.com/office/powerpoint/2010/main" val="401559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10402" cy="228600"/>
          </a:xfrm>
        </p:spPr>
        <p:txBody>
          <a:bodyPr rtlCol="0"/>
          <a:lstStyle/>
          <a:p>
            <a:pPr rtl="0"/>
            <a:r>
              <a:rPr lang="en-US" dirty="0"/>
              <a:t>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B509FC-C5C2-4575-AB52-0C17E5338557}"/>
              </a:ext>
            </a:extLst>
          </p:cNvPr>
          <p:cNvSpPr txBox="1"/>
          <p:nvPr/>
        </p:nvSpPr>
        <p:spPr>
          <a:xfrm>
            <a:off x="4375065" y="1490008"/>
            <a:ext cx="763284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ea typeface="SimSun" panose="02010600030101010101" pitchFamily="2" charset="-122"/>
                <a:cs typeface="Arial" panose="020B0604020202020204" pitchFamily="34" charset="0"/>
              </a:rPr>
              <a:t>Экологически безопасное уничтожение 237</a:t>
            </a:r>
            <a:r>
              <a:rPr lang="ru-RU" sz="2400" dirty="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0 тонн ПХБ-содержащего оборудования</a:t>
            </a:r>
          </a:p>
          <a:p>
            <a:endParaRPr lang="ru-RU" sz="2400" dirty="0">
              <a:ea typeface="SimSun" panose="02010600030101010101" pitchFamily="2" charset="-122"/>
              <a:cs typeface="Arial" panose="020B0604020202020204" pitchFamily="34" charset="0"/>
            </a:endParaRPr>
          </a:p>
          <a:p>
            <a:r>
              <a:rPr lang="ru-RU" sz="2400" dirty="0">
                <a:ea typeface="SimSun" panose="02010600030101010101" pitchFamily="2" charset="-122"/>
                <a:cs typeface="Arial" panose="020B0604020202020204" pitchFamily="34" charset="0"/>
              </a:rPr>
              <a:t>Экологически безопасное уничтожение 1900 тонн непригодных пестицидов</a:t>
            </a:r>
            <a:endParaRPr lang="ru-BY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8D518C-C0AF-4515-8E6B-A4761F923EA2}"/>
              </a:ext>
            </a:extLst>
          </p:cNvPr>
          <p:cNvSpPr txBox="1"/>
          <p:nvPr/>
        </p:nvSpPr>
        <p:spPr>
          <a:xfrm>
            <a:off x="2594157" y="3932744"/>
            <a:ext cx="794771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ea typeface="SimSun" panose="02010600030101010101" pitchFamily="2" charset="-122"/>
                <a:cs typeface="Arial" panose="020B0604020202020204" pitchFamily="34" charset="0"/>
              </a:rPr>
              <a:t>на эти цели предусматривается основной объем инвестиционного финансирования проекта – 7,2 млн. долл. США (86 % гранта ГЭФ)</a:t>
            </a:r>
            <a:endParaRPr lang="ru-BY" sz="2400" dirty="0"/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2D2BF05F-821D-46DF-8C39-9286947F2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045" y="376624"/>
            <a:ext cx="8229600" cy="674410"/>
          </a:xfrm>
        </p:spPr>
        <p:txBody>
          <a:bodyPr/>
          <a:lstStyle/>
          <a:p>
            <a:pPr algn="ctr"/>
            <a:r>
              <a:rPr lang="ru-RU" sz="3200" b="1" dirty="0"/>
              <a:t>Цели и задачи проекта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1EF72CD-BBAE-4BED-8E5B-79467BFA05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151" y="5472756"/>
            <a:ext cx="664522" cy="79864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ED3A9F5-6FEE-4F58-8F09-00A32F9149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219" y="5505911"/>
            <a:ext cx="719390" cy="78645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9F3933F-595D-4715-A371-1B96C022E7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4552" y="5424616"/>
            <a:ext cx="475529" cy="871804"/>
          </a:xfrm>
          <a:prstGeom prst="rect">
            <a:avLst/>
          </a:prstGeom>
        </p:spPr>
      </p:pic>
      <p:sp>
        <p:nvSpPr>
          <p:cNvPr id="22" name="Нижний колонтитул 5">
            <a:extLst>
              <a:ext uri="{FF2B5EF4-FFF2-40B4-BE49-F238E27FC236}">
                <a16:creationId xmlns:a16="http://schemas.microsoft.com/office/drawing/2014/main" id="{9B18F5EF-51ED-4DB8-8F65-A40018CDBD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15967" y="5935851"/>
            <a:ext cx="9176032" cy="557939"/>
          </a:xfrm>
        </p:spPr>
        <p:txBody>
          <a:bodyPr rtlCol="0"/>
          <a:lstStyle/>
          <a:p>
            <a:r>
              <a:rPr lang="ru-RU" sz="1600" b="1" dirty="0"/>
              <a:t>Проект международной технической помощи «Устойчивое управление стойкими органическими загрязнителями и химическими веществами в Республике Беларусь, ГЭФ-6»</a:t>
            </a:r>
          </a:p>
        </p:txBody>
      </p:sp>
      <p:pic>
        <p:nvPicPr>
          <p:cNvPr id="24" name="Рисунок 23" descr="Изображение выглядит как сидит, стол, еда, коробка&#10;&#10;Автоматически созданное описание">
            <a:extLst>
              <a:ext uri="{FF2B5EF4-FFF2-40B4-BE49-F238E27FC236}">
                <a16:creationId xmlns:a16="http://schemas.microsoft.com/office/drawing/2014/main" id="{D8EB0586-B41F-4A5C-8FF1-CBDB6A972A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61" y="1493546"/>
            <a:ext cx="3360039" cy="2237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7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10402" cy="228600"/>
          </a:xfrm>
        </p:spPr>
        <p:txBody>
          <a:bodyPr rtlCol="0"/>
          <a:lstStyle/>
          <a:p>
            <a:pPr rtl="0"/>
            <a:r>
              <a:rPr lang="en-US" dirty="0"/>
              <a:t>7</a:t>
            </a:r>
          </a:p>
        </p:txBody>
      </p:sp>
      <p:sp>
        <p:nvSpPr>
          <p:cNvPr id="11" name="Заголовок 4">
            <a:extLst>
              <a:ext uri="{FF2B5EF4-FFF2-40B4-BE49-F238E27FC236}">
                <a16:creationId xmlns:a16="http://schemas.microsoft.com/office/drawing/2014/main" id="{9589E159-0FA4-4D3F-B7B5-F7F6CF446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422013"/>
            <a:ext cx="8229600" cy="457199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/>
              <a:t>Компоненты проекта</a:t>
            </a:r>
          </a:p>
        </p:txBody>
      </p:sp>
      <p:sp>
        <p:nvSpPr>
          <p:cNvPr id="12" name="Содержимое 5">
            <a:extLst>
              <a:ext uri="{FF2B5EF4-FFF2-40B4-BE49-F238E27FC236}">
                <a16:creationId xmlns:a16="http://schemas.microsoft.com/office/drawing/2014/main" id="{D30D60CC-ADE1-4F0E-A2BE-B38FDBC92A23}"/>
              </a:ext>
            </a:extLst>
          </p:cNvPr>
          <p:cNvSpPr txBox="1">
            <a:spLocks/>
          </p:cNvSpPr>
          <p:nvPr/>
        </p:nvSpPr>
        <p:spPr>
          <a:xfrm>
            <a:off x="1208689" y="637332"/>
            <a:ext cx="9774621" cy="46805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lvl="1" algn="just">
              <a:lnSpc>
                <a:spcPct val="100000"/>
              </a:lnSpc>
              <a:spcBef>
                <a:spcPts val="0"/>
              </a:spcBef>
            </a:pPr>
            <a:endParaRPr lang="en-US" sz="2400" b="0" dirty="0">
              <a:solidFill>
                <a:schemeClr val="accent3">
                  <a:lumMod val="75000"/>
                </a:schemeClr>
              </a:solidFill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360000" lvl="1" algn="just">
              <a:lnSpc>
                <a:spcPct val="100000"/>
              </a:lnSpc>
              <a:spcBef>
                <a:spcPts val="0"/>
              </a:spcBef>
            </a:pPr>
            <a:endParaRPr lang="en-US" sz="2400" b="0" dirty="0">
              <a:solidFill>
                <a:schemeClr val="accent3">
                  <a:lumMod val="75000"/>
                </a:schemeClr>
              </a:solidFill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360000" lvl="1" algn="just">
              <a:lnSpc>
                <a:spcPct val="100000"/>
              </a:lnSpc>
              <a:spcBef>
                <a:spcPts val="0"/>
              </a:spcBef>
            </a:pPr>
            <a:endParaRPr lang="en-US" sz="2400" b="0" dirty="0">
              <a:solidFill>
                <a:schemeClr val="accent3">
                  <a:lumMod val="75000"/>
                </a:schemeClr>
              </a:solidFill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360000" lvl="1" algn="just">
              <a:lnSpc>
                <a:spcPct val="100000"/>
              </a:lnSpc>
              <a:spcBef>
                <a:spcPts val="0"/>
              </a:spcBef>
            </a:pPr>
            <a:endParaRPr lang="en-US" sz="2400" b="0" dirty="0">
              <a:solidFill>
                <a:schemeClr val="accent3">
                  <a:lumMod val="75000"/>
                </a:schemeClr>
              </a:solidFill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360000" lvl="1" algn="just">
              <a:lnSpc>
                <a:spcPct val="100000"/>
              </a:lnSpc>
              <a:spcBef>
                <a:spcPts val="0"/>
              </a:spcBef>
            </a:pPr>
            <a:endParaRPr lang="en-US" sz="2400" b="0" dirty="0">
              <a:solidFill>
                <a:schemeClr val="accent3">
                  <a:lumMod val="75000"/>
                </a:schemeClr>
              </a:solidFill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360000" lvl="1" algn="just">
              <a:lnSpc>
                <a:spcPct val="100000"/>
              </a:lnSpc>
              <a:spcBef>
                <a:spcPts val="0"/>
              </a:spcBef>
            </a:pPr>
            <a:endParaRPr lang="en-US" sz="2400" b="0" dirty="0">
              <a:solidFill>
                <a:schemeClr val="accent3">
                  <a:lumMod val="75000"/>
                </a:schemeClr>
              </a:solidFill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360000" lvl="1" algn="just">
              <a:lnSpc>
                <a:spcPct val="100000"/>
              </a:lnSpc>
              <a:spcBef>
                <a:spcPts val="0"/>
              </a:spcBef>
            </a:pPr>
            <a:endParaRPr lang="en-US" sz="2400" b="0" dirty="0">
              <a:solidFill>
                <a:schemeClr val="accent3">
                  <a:lumMod val="75000"/>
                </a:schemeClr>
              </a:solidFill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360000" lvl="1" algn="just">
              <a:lnSpc>
                <a:spcPct val="100000"/>
              </a:lnSpc>
              <a:spcBef>
                <a:spcPts val="0"/>
              </a:spcBef>
            </a:pPr>
            <a:endParaRPr lang="en-US" sz="2400" b="0" dirty="0">
              <a:solidFill>
                <a:schemeClr val="accent3">
                  <a:lumMod val="75000"/>
                </a:schemeClr>
              </a:solidFill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360000" lvl="1" algn="just">
              <a:lnSpc>
                <a:spcPct val="100000"/>
              </a:lnSpc>
              <a:spcBef>
                <a:spcPts val="0"/>
              </a:spcBef>
            </a:pPr>
            <a:endParaRPr lang="en-US" sz="2400" b="0" dirty="0">
              <a:solidFill>
                <a:schemeClr val="accent3">
                  <a:lumMod val="75000"/>
                </a:schemeClr>
              </a:solidFill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360000" lvl="1" algn="just">
              <a:lnSpc>
                <a:spcPct val="100000"/>
              </a:lnSpc>
              <a:spcBef>
                <a:spcPts val="0"/>
              </a:spcBef>
            </a:pPr>
            <a:endParaRPr lang="en-US" sz="2400" b="0" dirty="0">
              <a:solidFill>
                <a:schemeClr val="accent3">
                  <a:lumMod val="75000"/>
                </a:schemeClr>
              </a:solidFill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360000" lvl="1" algn="just">
              <a:lnSpc>
                <a:spcPct val="100000"/>
              </a:lnSpc>
              <a:spcBef>
                <a:spcPts val="0"/>
              </a:spcBef>
            </a:pPr>
            <a:r>
              <a:rPr lang="ru-RU" sz="2400" b="0" dirty="0">
                <a:solidFill>
                  <a:schemeClr val="accent3">
                    <a:lumMod val="75000"/>
                  </a:schemeClr>
                </a:solidFill>
                <a:ea typeface="SimSun" panose="02010600030101010101" pitchFamily="2" charset="-122"/>
                <a:cs typeface="Arial" panose="020B0604020202020204" pitchFamily="34" charset="0"/>
              </a:rPr>
              <a:t>Компонент 1: Устойчивое управление ПХБ</a:t>
            </a:r>
            <a:endParaRPr lang="en-US" sz="2400" b="0" dirty="0">
              <a:solidFill>
                <a:schemeClr val="accent3">
                  <a:lumMod val="75000"/>
                </a:schemeClr>
              </a:solidFill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360000" lvl="1" algn="just">
              <a:lnSpc>
                <a:spcPct val="100000"/>
              </a:lnSpc>
              <a:spcBef>
                <a:spcPts val="0"/>
              </a:spcBef>
            </a:pPr>
            <a:endParaRPr lang="ru-RU" sz="800" b="0" dirty="0">
              <a:solidFill>
                <a:schemeClr val="accent3">
                  <a:lumMod val="75000"/>
                </a:schemeClr>
              </a:solidFill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360000" lvl="1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400" b="0" dirty="0">
                <a:solidFill>
                  <a:schemeClr val="accent3">
                    <a:lumMod val="75000"/>
                  </a:schemeClr>
                </a:solidFill>
                <a:ea typeface="SimSun" panose="02010600030101010101" pitchFamily="2" charset="-122"/>
              </a:rPr>
              <a:t>Поддержка в реализации плана мероприятий по выводу из эксплуатации ПХБ-содержащего оборудования в целях устойчивого и ускоренного </a:t>
            </a:r>
            <a:r>
              <a:rPr lang="ru-RU" sz="2400" b="0" dirty="0">
                <a:solidFill>
                  <a:schemeClr val="accent3">
                    <a:lumMod val="75000"/>
                  </a:schemeClr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удаления ПХБ. </a:t>
            </a:r>
            <a:endParaRPr lang="en-US" sz="2400" b="0" dirty="0">
              <a:solidFill>
                <a:schemeClr val="accent3">
                  <a:lumMod val="75000"/>
                </a:schemeClr>
              </a:solidFill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60000" lvl="1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sz="800" b="0" dirty="0">
              <a:solidFill>
                <a:schemeClr val="accent3">
                  <a:lumMod val="75000"/>
                </a:schemeClr>
              </a:solidFill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60000" lvl="1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400" b="0" dirty="0">
                <a:solidFill>
                  <a:schemeClr val="accent3">
                    <a:lumMod val="75000"/>
                  </a:schemeClr>
                </a:solidFill>
              </a:rPr>
              <a:t>Оказание содействия в создании </a:t>
            </a:r>
            <a:r>
              <a:rPr lang="ru-RU" sz="2400" b="0" dirty="0">
                <a:solidFill>
                  <a:schemeClr val="accent3">
                    <a:lumMod val="75000"/>
                  </a:schemeClr>
                </a:solidFill>
                <a:ea typeface="SimSun" panose="02010600030101010101" pitchFamily="2" charset="-122"/>
              </a:rPr>
              <a:t>инфраструктуры для устойчивого управления отходами, содержащими  ПХБ, и химическими  веществами.</a:t>
            </a:r>
            <a:endParaRPr lang="en-US" sz="2400" b="0" dirty="0">
              <a:solidFill>
                <a:schemeClr val="accent3">
                  <a:lumMod val="75000"/>
                </a:schemeClr>
              </a:solidFill>
              <a:ea typeface="SimSun" panose="02010600030101010101" pitchFamily="2" charset="-122"/>
            </a:endParaRPr>
          </a:p>
          <a:p>
            <a:pPr marL="360000" lvl="1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sz="800" b="0" dirty="0">
              <a:solidFill>
                <a:schemeClr val="accent3">
                  <a:lumMod val="75000"/>
                </a:schemeClr>
              </a:solidFill>
              <a:ea typeface="SimSun" panose="02010600030101010101" pitchFamily="2" charset="-122"/>
            </a:endParaRPr>
          </a:p>
          <a:p>
            <a:pPr marL="360000" lvl="1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400" b="0" dirty="0">
                <a:solidFill>
                  <a:schemeClr val="accent3">
                    <a:lumMod val="75000"/>
                  </a:schemeClr>
                </a:solidFill>
                <a:ea typeface="SimSun" panose="02010600030101010101" pitchFamily="2" charset="-122"/>
              </a:rPr>
              <a:t>Экологически безопасная ликвидация имеющихся запасов ПХБ-содержащего оборудования и оборудования, выводимого из эксплуатации в ускоренном порядке в период реализации</a:t>
            </a:r>
            <a:r>
              <a:rPr lang="ru-RU" sz="2400" b="0" dirty="0">
                <a:solidFill>
                  <a:schemeClr val="accent3">
                    <a:lumMod val="75000"/>
                  </a:schemeClr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проекта</a:t>
            </a:r>
            <a:r>
              <a:rPr lang="en-US" sz="2400" b="0" dirty="0">
                <a:solidFill>
                  <a:schemeClr val="accent3">
                    <a:lumMod val="75000"/>
                  </a:schemeClr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2400" b="0" dirty="0">
                <a:solidFill>
                  <a:schemeClr val="accent3">
                    <a:lumMod val="75000"/>
                  </a:schemeClr>
                </a:solidFill>
                <a:ea typeface="SimSun" panose="02010600030101010101" pitchFamily="2" charset="-122"/>
                <a:cs typeface="Arial" panose="020B0604020202020204" pitchFamily="34" charset="0"/>
              </a:rPr>
              <a:t>(порядке 2370 тонн ПХБ-содержащего оборудования)</a:t>
            </a:r>
            <a:r>
              <a:rPr lang="en-US" sz="2400" b="0" dirty="0">
                <a:solidFill>
                  <a:schemeClr val="accent3">
                    <a:lumMod val="75000"/>
                  </a:schemeClr>
                </a:solidFill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  <a:endParaRPr lang="ru-RU" sz="2400" b="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C2284C4-7F79-4218-9F3C-1909391CA3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151" y="5472756"/>
            <a:ext cx="664522" cy="79864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FD224AF-F699-4905-8D97-7DAF5C4249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219" y="5505911"/>
            <a:ext cx="719390" cy="78645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FE3EE97-DAB5-44A5-AA73-DA70A9D2C2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4552" y="5424616"/>
            <a:ext cx="475529" cy="871804"/>
          </a:xfrm>
          <a:prstGeom prst="rect">
            <a:avLst/>
          </a:prstGeom>
        </p:spPr>
      </p:pic>
      <p:sp>
        <p:nvSpPr>
          <p:cNvPr id="19" name="Нижний колонтитул 5">
            <a:extLst>
              <a:ext uri="{FF2B5EF4-FFF2-40B4-BE49-F238E27FC236}">
                <a16:creationId xmlns:a16="http://schemas.microsoft.com/office/drawing/2014/main" id="{474692E5-416A-4E69-833C-2137371DDD01}"/>
              </a:ext>
            </a:extLst>
          </p:cNvPr>
          <p:cNvSpPr txBox="1">
            <a:spLocks/>
          </p:cNvSpPr>
          <p:nvPr/>
        </p:nvSpPr>
        <p:spPr>
          <a:xfrm>
            <a:off x="3015967" y="5935851"/>
            <a:ext cx="9176032" cy="5579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/>
              <a:t>Проект международной технической помощи «Устойчивое управление стойкими органическими загрязнителями и химическими веществами в Республике Беларусь, ГЭФ-6»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78833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10402" cy="228600"/>
          </a:xfrm>
        </p:spPr>
        <p:txBody>
          <a:bodyPr rtlCol="0"/>
          <a:lstStyle/>
          <a:p>
            <a:pPr rtl="0"/>
            <a:r>
              <a:rPr lang="en-US" dirty="0"/>
              <a:t>8</a:t>
            </a:r>
          </a:p>
        </p:txBody>
      </p:sp>
      <p:sp>
        <p:nvSpPr>
          <p:cNvPr id="7" name="Заголовок 4">
            <a:extLst>
              <a:ext uri="{FF2B5EF4-FFF2-40B4-BE49-F238E27FC236}">
                <a16:creationId xmlns:a16="http://schemas.microsoft.com/office/drawing/2014/main" id="{E9779E5D-D10F-4B22-B185-9D84C657F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7716" y="413715"/>
            <a:ext cx="8229600" cy="457199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/>
              <a:t>Компоненты проекта</a:t>
            </a:r>
          </a:p>
        </p:txBody>
      </p:sp>
      <p:sp>
        <p:nvSpPr>
          <p:cNvPr id="8" name="Содержимое 5">
            <a:extLst>
              <a:ext uri="{FF2B5EF4-FFF2-40B4-BE49-F238E27FC236}">
                <a16:creationId xmlns:a16="http://schemas.microsoft.com/office/drawing/2014/main" id="{E7071DAA-444D-43C6-9AD0-5F628712094F}"/>
              </a:ext>
            </a:extLst>
          </p:cNvPr>
          <p:cNvSpPr txBox="1">
            <a:spLocks/>
          </p:cNvSpPr>
          <p:nvPr/>
        </p:nvSpPr>
        <p:spPr>
          <a:xfrm>
            <a:off x="1103586" y="1082567"/>
            <a:ext cx="10247586" cy="4666328"/>
          </a:xfrm>
          <a:prstGeom prst="rect">
            <a:avLst/>
          </a:prstGeom>
        </p:spPr>
        <p:txBody>
          <a:bodyPr>
            <a:normAutofit/>
          </a:bodyPr>
          <a:lstStyle>
            <a:lvl1pPr marL="210312" indent="-210312" algn="l" defTabSz="91440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8912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6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5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338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624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10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9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ru-RU" sz="2400" dirty="0">
                <a:ea typeface="SimSun" panose="02010600030101010101" pitchFamily="2" charset="-122"/>
                <a:cs typeface="Arial" panose="020B0604020202020204" pitchFamily="34" charset="0"/>
              </a:rPr>
              <a:t>Компонент 2:</a:t>
            </a:r>
            <a:r>
              <a:rPr lang="ru-RU" sz="2400" b="1" dirty="0"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ru-RU" sz="2400" dirty="0">
                <a:ea typeface="SimSun" panose="02010600030101010101" pitchFamily="2" charset="-122"/>
                <a:cs typeface="Arial" panose="020B0604020202020204" pitchFamily="34" charset="0"/>
              </a:rPr>
              <a:t>Ликвидация запасов непригодных пестицидов</a:t>
            </a:r>
            <a:endParaRPr lang="en-US" sz="2400" dirty="0"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ru-RU" sz="2400" dirty="0"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lvl="1"/>
            <a:r>
              <a:rPr lang="ru-RU" sz="2400" dirty="0">
                <a:ea typeface="SimSun" panose="02010600030101010101" pitchFamily="2" charset="-122"/>
              </a:rPr>
              <a:t>Экологически безопасная ликвидация запасов непригодных пестицидов, находящихся на хранении на складах.</a:t>
            </a:r>
            <a:endParaRPr lang="ru-RU" sz="2400" dirty="0"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ru-RU" sz="2400" dirty="0">
                <a:ea typeface="SimSun" panose="02010600030101010101" pitchFamily="2" charset="-122"/>
                <a:cs typeface="Arial" panose="020B0604020202020204" pitchFamily="34" charset="0"/>
              </a:rPr>
              <a:t>(переупаковка, вывоз и экологически безопасное уничтожение 1900 тонн непригодных пестицидов, находящихся на 88 складах сельскохозяйственных организаций в различных районах страны)</a:t>
            </a:r>
            <a:r>
              <a:rPr lang="en-US" sz="2400" dirty="0"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  <a:endParaRPr lang="ru-RU" sz="2400" dirty="0"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ru-RU" sz="2400" dirty="0"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lvl="1"/>
            <a:r>
              <a:rPr lang="ru-RU" sz="2400" dirty="0">
                <a:ea typeface="SimSun" panose="02010600030101010101" pitchFamily="2" charset="-122"/>
                <a:cs typeface="Arial" panose="020B0604020202020204" pitchFamily="34" charset="0"/>
              </a:rPr>
              <a:t>Изоляция захоронений непригодных пестицидов от контактов с окружающей средой.</a:t>
            </a:r>
          </a:p>
          <a:p>
            <a:pPr lvl="1"/>
            <a:endParaRPr lang="ru-RU" sz="2400" dirty="0"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lvl="1"/>
            <a:endParaRPr lang="ru-RU" sz="2400" dirty="0"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ru-RU" sz="2400" dirty="0"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9475B8E-E9B3-44ED-B8C5-03E062B4F6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151" y="5472756"/>
            <a:ext cx="664522" cy="79864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F015821-5342-450F-82C1-C8722D65EB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219" y="5505911"/>
            <a:ext cx="719390" cy="78645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2CEEE5F-65EF-4BC2-80AE-36C6659196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4552" y="5424616"/>
            <a:ext cx="475529" cy="871804"/>
          </a:xfrm>
          <a:prstGeom prst="rect">
            <a:avLst/>
          </a:prstGeom>
        </p:spPr>
      </p:pic>
      <p:sp>
        <p:nvSpPr>
          <p:cNvPr id="16" name="Нижний колонтитул 5">
            <a:extLst>
              <a:ext uri="{FF2B5EF4-FFF2-40B4-BE49-F238E27FC236}">
                <a16:creationId xmlns:a16="http://schemas.microsoft.com/office/drawing/2014/main" id="{B32D7ADA-606F-4AAE-AFCE-AF1E9EF406C2}"/>
              </a:ext>
            </a:extLst>
          </p:cNvPr>
          <p:cNvSpPr txBox="1">
            <a:spLocks/>
          </p:cNvSpPr>
          <p:nvPr/>
        </p:nvSpPr>
        <p:spPr>
          <a:xfrm>
            <a:off x="3015967" y="5935851"/>
            <a:ext cx="9176032" cy="5579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/>
              <a:t>Проект международной технической помощи «Устойчивое управление стойкими органическими загрязнителями и химическими веществами в Республике Беларусь, ГЭФ-6»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33229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10402" cy="228600"/>
          </a:xfrm>
        </p:spPr>
        <p:txBody>
          <a:bodyPr rtlCol="0"/>
          <a:lstStyle/>
          <a:p>
            <a:pPr rtl="0"/>
            <a:r>
              <a:rPr lang="en-US" dirty="0"/>
              <a:t>10</a:t>
            </a:r>
          </a:p>
        </p:txBody>
      </p:sp>
      <p:sp>
        <p:nvSpPr>
          <p:cNvPr id="9" name="Заголовок 4">
            <a:extLst>
              <a:ext uri="{FF2B5EF4-FFF2-40B4-BE49-F238E27FC236}">
                <a16:creationId xmlns:a16="http://schemas.microsoft.com/office/drawing/2014/main" id="{0CF50B78-ED63-4601-A52E-2C07B3D84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482" y="415517"/>
            <a:ext cx="8229600" cy="457199"/>
          </a:xfrm>
        </p:spPr>
        <p:txBody>
          <a:bodyPr>
            <a:noAutofit/>
          </a:bodyPr>
          <a:lstStyle/>
          <a:p>
            <a:pPr algn="ctr"/>
            <a:r>
              <a:rPr lang="ru-RU" b="1" dirty="0"/>
              <a:t>Компоненты проекта</a:t>
            </a:r>
          </a:p>
        </p:txBody>
      </p:sp>
      <p:sp>
        <p:nvSpPr>
          <p:cNvPr id="10" name="Содержимое 5">
            <a:extLst>
              <a:ext uri="{FF2B5EF4-FFF2-40B4-BE49-F238E27FC236}">
                <a16:creationId xmlns:a16="http://schemas.microsoft.com/office/drawing/2014/main" id="{CA5C367A-B1CB-488C-8B72-A1C0CAEC8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2219" y="1241901"/>
            <a:ext cx="10568152" cy="4374198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ru-RU" dirty="0">
                <a:solidFill>
                  <a:schemeClr val="accent3">
                    <a:lumMod val="75000"/>
                  </a:schemeClr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Компонент 3: Укрепление и планирование потенциала для устойчивого управления химическими веществами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 marL="457200" lvl="1" indent="0">
              <a:buNone/>
            </a:pPr>
            <a:endParaRPr lang="ru-RU" b="1" dirty="0">
              <a:solidFill>
                <a:schemeClr val="accent3">
                  <a:lumMod val="75000"/>
                </a:schemeClr>
              </a:solidFill>
              <a:effectLst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3">
                    <a:lumMod val="75000"/>
                  </a:schemeClr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Актуализация национальной системы управления химическими веществами в соответствии с практикой в области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effectLst/>
                <a:ea typeface="SimSun" panose="02010600030101010101" pitchFamily="2" charset="-122"/>
              </a:rPr>
              <a:t>устойчивого управления химическими веществами</a:t>
            </a:r>
            <a:endParaRPr lang="ru-RU" dirty="0">
              <a:solidFill>
                <a:schemeClr val="accent3">
                  <a:lumMod val="75000"/>
                </a:schemeClr>
              </a:solidFill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ru-RU" sz="800" dirty="0">
              <a:solidFill>
                <a:schemeClr val="accent3">
                  <a:lumMod val="75000"/>
                </a:schemeClr>
              </a:solidFill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3">
                    <a:lumMod val="75000"/>
                  </a:schemeClr>
                </a:solidFill>
                <a:effectLst/>
                <a:ea typeface="SimSun" panose="02010600030101010101" pitchFamily="2" charset="-122"/>
              </a:rPr>
              <a:t>Интеграция гендерных аспектов</a:t>
            </a:r>
          </a:p>
          <a:p>
            <a:pPr lvl="1">
              <a:buFont typeface="Arial" panose="020B0604020202020204" pitchFamily="34" charset="0"/>
              <a:buChar char="•"/>
            </a:pPr>
            <a:endParaRPr lang="ru-RU" sz="800" dirty="0">
              <a:solidFill>
                <a:schemeClr val="accent3">
                  <a:lumMod val="75000"/>
                </a:schemeClr>
              </a:solidFill>
              <a:effectLst/>
              <a:ea typeface="SimSun" panose="02010600030101010101" pitchFamily="2" charset="-122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3">
                    <a:lumMod val="75000"/>
                  </a:schemeClr>
                </a:solidFill>
                <a:effectLst/>
                <a:ea typeface="SimSun" panose="02010600030101010101" pitchFamily="2" charset="-122"/>
              </a:rPr>
              <a:t>Расширение национальной программы мониторинга химических веществ в объектах окружающей среды</a:t>
            </a:r>
          </a:p>
          <a:p>
            <a:pPr lvl="1">
              <a:buFont typeface="Arial" panose="020B0604020202020204" pitchFamily="34" charset="0"/>
              <a:buChar char="•"/>
            </a:pPr>
            <a:endParaRPr lang="ru-RU" sz="800" dirty="0">
              <a:solidFill>
                <a:schemeClr val="accent3">
                  <a:lumMod val="75000"/>
                </a:schemeClr>
              </a:solidFill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3">
                    <a:lumMod val="75000"/>
                  </a:schemeClr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Актуализация национального плана выполнени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я обязательств, принятых Республикой Беларусь по реализации положений Стокгольмской конвенции о СОЗ</a:t>
            </a:r>
          </a:p>
          <a:p>
            <a:pPr lvl="1">
              <a:buFont typeface="Arial" panose="020B0604020202020204" pitchFamily="34" charset="0"/>
              <a:buChar char="•"/>
            </a:pPr>
            <a:endParaRPr lang="ru-RU" sz="800" dirty="0">
              <a:solidFill>
                <a:schemeClr val="accent3">
                  <a:lumMod val="75000"/>
                </a:schemeClr>
              </a:solidFill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3">
                    <a:lumMod val="75000"/>
                  </a:schemeClr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Повышение осведомленности по проблематике СОЗ</a:t>
            </a:r>
            <a:endParaRPr lang="ru-RU" dirty="0">
              <a:solidFill>
                <a:schemeClr val="accent3">
                  <a:lumMod val="75000"/>
                </a:schemeClr>
              </a:solidFill>
              <a:effectLst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C02CA73-7125-4047-9746-403F65FA49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151" y="5472756"/>
            <a:ext cx="664522" cy="79864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2C60E59-F62E-4679-BCF6-A1222CCD1B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219" y="5505911"/>
            <a:ext cx="719390" cy="78645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1DA9C29-3088-4E53-BDE1-466BF8A47C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4552" y="5424616"/>
            <a:ext cx="475529" cy="871804"/>
          </a:xfrm>
          <a:prstGeom prst="rect">
            <a:avLst/>
          </a:prstGeom>
        </p:spPr>
      </p:pic>
      <p:sp>
        <p:nvSpPr>
          <p:cNvPr id="18" name="Нижний колонтитул 5">
            <a:extLst>
              <a:ext uri="{FF2B5EF4-FFF2-40B4-BE49-F238E27FC236}">
                <a16:creationId xmlns:a16="http://schemas.microsoft.com/office/drawing/2014/main" id="{1EAF0D80-0900-4828-BE44-FE75D8E0690E}"/>
              </a:ext>
            </a:extLst>
          </p:cNvPr>
          <p:cNvSpPr txBox="1">
            <a:spLocks/>
          </p:cNvSpPr>
          <p:nvPr/>
        </p:nvSpPr>
        <p:spPr>
          <a:xfrm>
            <a:off x="3015967" y="5935851"/>
            <a:ext cx="9176032" cy="5579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/>
              <a:t>Проект международной технической помощи «Устойчивое управление стойкими органическими загрязнителями и химическими веществами в Республике Беларусь, ГЭФ-6»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97119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10402" cy="228600"/>
          </a:xfrm>
        </p:spPr>
        <p:txBody>
          <a:bodyPr rtlCol="0"/>
          <a:lstStyle/>
          <a:p>
            <a:pPr rtl="0"/>
            <a:r>
              <a:rPr lang="en-US" dirty="0"/>
              <a:t>11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E6A2598C-12A0-467E-BE0F-F9F545D735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1146" y="1844824"/>
            <a:ext cx="6840538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ts val="5000"/>
              </a:lnSpc>
              <a:spcBef>
                <a:spcPct val="20000"/>
              </a:spcBef>
            </a:pPr>
            <a:r>
              <a:rPr lang="ru-RU" sz="4800" b="1" dirty="0">
                <a:solidFill>
                  <a:schemeClr val="accent3">
                    <a:lumMod val="75000"/>
                  </a:schemeClr>
                </a:solidFill>
              </a:rPr>
              <a:t>Спасибо</a:t>
            </a:r>
          </a:p>
          <a:p>
            <a:pPr marL="342900" indent="-342900" algn="ctr">
              <a:lnSpc>
                <a:spcPts val="5000"/>
              </a:lnSpc>
              <a:spcBef>
                <a:spcPct val="20000"/>
              </a:spcBef>
            </a:pPr>
            <a:r>
              <a:rPr lang="ru-RU" sz="4800" b="1" dirty="0">
                <a:solidFill>
                  <a:schemeClr val="accent3">
                    <a:lumMod val="75000"/>
                  </a:schemeClr>
                </a:solidFill>
              </a:rPr>
              <a:t>за внимание!</a:t>
            </a:r>
          </a:p>
        </p:txBody>
      </p:sp>
      <p:sp>
        <p:nvSpPr>
          <p:cNvPr id="10" name="Подзаголовок 6">
            <a:extLst>
              <a:ext uri="{FF2B5EF4-FFF2-40B4-BE49-F238E27FC236}">
                <a16:creationId xmlns:a16="http://schemas.microsoft.com/office/drawing/2014/main" id="{C04643E1-3FD9-4F69-AF7F-9DE2E197D6AD}"/>
              </a:ext>
            </a:extLst>
          </p:cNvPr>
          <p:cNvSpPr txBox="1">
            <a:spLocks/>
          </p:cNvSpPr>
          <p:nvPr/>
        </p:nvSpPr>
        <p:spPr>
          <a:xfrm>
            <a:off x="3021106" y="3920359"/>
            <a:ext cx="6400800" cy="1639613"/>
          </a:xfrm>
          <a:prstGeom prst="rect">
            <a:avLst/>
          </a:prstGeom>
        </p:spPr>
        <p:txBody>
          <a:bodyPr vert="horz" lIns="91440" tIns="137160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accent3">
                    <a:lumMod val="75000"/>
                  </a:schemeClr>
                </a:solidFill>
              </a:rPr>
              <a:t>E-mail: 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HelveticaNeue"/>
              </a:rPr>
              <a:t>pops_gef-6@mail.ru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r>
              <a:rPr lang="ru-RU" sz="1800" dirty="0">
                <a:solidFill>
                  <a:schemeClr val="accent3">
                    <a:lumMod val="75000"/>
                  </a:schemeClr>
                </a:solidFill>
              </a:rPr>
              <a:t>Тел. Факс +375 29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</a:rPr>
              <a:t> 255 09 60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A91609E-C6ED-44AF-A430-F619D596DE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151" y="5472756"/>
            <a:ext cx="664522" cy="79864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6928E5D-3312-4C69-B6AA-1B92544BDF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219" y="5505911"/>
            <a:ext cx="719390" cy="78645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32D8555-2883-4107-8B68-9E0D2CF899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4552" y="5424616"/>
            <a:ext cx="475529" cy="871804"/>
          </a:xfrm>
          <a:prstGeom prst="rect">
            <a:avLst/>
          </a:prstGeom>
        </p:spPr>
      </p:pic>
      <p:sp>
        <p:nvSpPr>
          <p:cNvPr id="18" name="Нижний колонтитул 5">
            <a:extLst>
              <a:ext uri="{FF2B5EF4-FFF2-40B4-BE49-F238E27FC236}">
                <a16:creationId xmlns:a16="http://schemas.microsoft.com/office/drawing/2014/main" id="{AE311510-6868-4423-B318-1017F14A1251}"/>
              </a:ext>
            </a:extLst>
          </p:cNvPr>
          <p:cNvSpPr txBox="1">
            <a:spLocks/>
          </p:cNvSpPr>
          <p:nvPr/>
        </p:nvSpPr>
        <p:spPr>
          <a:xfrm>
            <a:off x="3015967" y="5935851"/>
            <a:ext cx="9176032" cy="5579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/>
              <a:t>Проект международной технической помощи «Устойчивое управление стойкими органическими загрязнителями и химическими веществами в Республике Беларусь, ГЭФ-6»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44566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Экология 16x9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064208_TF03098889.potx" id="{6E782BF9-2EAE-4A35-8194-CFD4D75475FE}" vid="{18C159E4-9044-4474-91D5-8A91EED38B47}"/>
    </a:ext>
  </a:extLst>
</a:theme>
</file>

<file path=ppt/theme/theme2.xml><?xml version="1.0" encoding="utf-8"?>
<a:theme xmlns:a="http://schemas.openxmlformats.org/drawingml/2006/main" name="Тема Offic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Учебная презентацию на тему природы и экологии с фотографиями</Template>
  <TotalTime>1532</TotalTime>
  <Words>1027</Words>
  <Application>Microsoft Office PowerPoint</Application>
  <PresentationFormat>Широкоэкранный</PresentationFormat>
  <Paragraphs>174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Corbel</vt:lpstr>
      <vt:lpstr>HelveticaNeue</vt:lpstr>
      <vt:lpstr>Times New Roman</vt:lpstr>
      <vt:lpstr>Экология 16x9</vt:lpstr>
      <vt:lpstr>Презентация PowerPoint</vt:lpstr>
      <vt:lpstr>Проект «Устойчивое управление стойкими органическими загрязнителями и химическими веществами в Республике Беларусь, ГЭФ-6»</vt:lpstr>
      <vt:lpstr>Цели и задачи проекта</vt:lpstr>
      <vt:lpstr>Презентация PowerPoint</vt:lpstr>
      <vt:lpstr>Цели и задачи проекта</vt:lpstr>
      <vt:lpstr>Компоненты проекта</vt:lpstr>
      <vt:lpstr>Компоненты проекта</vt:lpstr>
      <vt:lpstr>Компоненты проекта</vt:lpstr>
      <vt:lpstr>Презентация PowerPoint</vt:lpstr>
      <vt:lpstr>Презентация PowerPoint</vt:lpstr>
      <vt:lpstr> Экологически безопасное уничтожение СОЗ-содержащих отходов Полихлорированные бифенилы (ПХБ) </vt:lpstr>
      <vt:lpstr> Экологически безопасное уничтожение СОЗ-содержащих отходов НЕПРИГОДНЫЕ ПЕСТИЦИДЫ </vt:lpstr>
      <vt:lpstr> Захоронения непригодных пестицидов</vt:lpstr>
      <vt:lpstr>Единая база данных  СОЗ </vt:lpstr>
      <vt:lpstr>Проведение тренингов, семинаров, круглых столов и др.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Mama</dc:creator>
  <cp:lastModifiedBy>Денис</cp:lastModifiedBy>
  <cp:revision>35</cp:revision>
  <dcterms:created xsi:type="dcterms:W3CDTF">2020-11-17T08:48:09Z</dcterms:created>
  <dcterms:modified xsi:type="dcterms:W3CDTF">2020-11-18T12:08:48Z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