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5" r:id="rId2"/>
    <p:sldId id="276" r:id="rId3"/>
    <p:sldId id="287" r:id="rId4"/>
    <p:sldId id="286" r:id="rId5"/>
    <p:sldId id="288" r:id="rId6"/>
    <p:sldId id="275" r:id="rId7"/>
    <p:sldId id="28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pert" initials="E" lastIdx="1" clrIdx="0">
    <p:extLst>
      <p:ext uri="{19B8F6BF-5375-455C-9EA6-DF929625EA0E}">
        <p15:presenceInfo xmlns:p15="http://schemas.microsoft.com/office/powerpoint/2012/main" userId="Exp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94" autoAdjust="0"/>
  </p:normalViewPr>
  <p:slideViewPr>
    <p:cSldViewPr snapToGrid="0">
      <p:cViewPr>
        <p:scale>
          <a:sx n="100" d="100"/>
          <a:sy n="100" d="100"/>
        </p:scale>
        <p:origin x="456" y="2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21.12.2020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0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9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76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61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3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9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9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8DBF5-80AC-423E-96D4-0F232ADAE8E6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AA965-47A3-4244-AA08-2264C7222CD1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0FBDD-46BE-4BD6-9A29-BE9B1430691F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0109D-FD17-4D39-BB51-45AFF6598AD4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DCF21-2A06-430B-9A10-1055760B4575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CC8C6-3F46-4809-9A3C-CD059FD87A62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AA000-AE33-4CCF-BE33-D3D5E4DAE6AC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635A51-1277-425A-867B-BD6DAF22BD73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3A7E05-BCBA-4D96-9B17-2520FE0C59D1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B029076-F0DC-41E8-9E60-794917D21ED9}" type="datetime1">
              <a:rPr lang="ru-RU" noProof="0" smtClean="0"/>
              <a:t>21.12.2020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79899" y="5146666"/>
            <a:ext cx="690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r>
              <a:rPr lang="ru-RU" b="1" dirty="0">
                <a:solidFill>
                  <a:srgbClr val="4D3E2F"/>
                </a:solidFill>
              </a:rPr>
              <a:t>Минск, 2020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ru-RU" noProof="0" smtClean="0"/>
              <a:t>1</a:t>
            </a:fld>
            <a:endParaRPr lang="ru-RU" noProof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5817" y="276704"/>
            <a:ext cx="3177152" cy="1015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008" y="356065"/>
            <a:ext cx="664522" cy="7986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60" y="327065"/>
            <a:ext cx="719390" cy="7864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892" y="316228"/>
            <a:ext cx="475529" cy="87180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6DFD743A-3C5F-42FC-9174-A2AC512A4417}"/>
              </a:ext>
            </a:extLst>
          </p:cNvPr>
          <p:cNvSpPr txBox="1">
            <a:spLocks noChangeArrowheads="1"/>
          </p:cNvSpPr>
          <p:nvPr/>
        </p:nvSpPr>
        <p:spPr>
          <a:xfrm>
            <a:off x="3776207" y="2448064"/>
            <a:ext cx="806489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200" b="1" dirty="0">
                <a:cs typeface="Arial" pitchFamily="34" charset="0"/>
              </a:rPr>
              <a:t>Право собственности и консолидация </a:t>
            </a:r>
            <a:endParaRPr lang="en-US" sz="3200" b="1" dirty="0" smtClean="0"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200" b="1" dirty="0" smtClean="0">
                <a:cs typeface="Arial" pitchFamily="34" charset="0"/>
              </a:rPr>
              <a:t>ПХБ-содержащего </a:t>
            </a:r>
            <a:r>
              <a:rPr lang="ru-RU" sz="3200" b="1" dirty="0">
                <a:cs typeface="Arial" pitchFamily="34" charset="0"/>
              </a:rPr>
              <a:t>оборудования: </a:t>
            </a:r>
            <a:endParaRPr lang="en-US" sz="3200" b="1" dirty="0" smtClean="0"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200" b="1" dirty="0" smtClean="0">
                <a:cs typeface="Arial" pitchFamily="34" charset="0"/>
              </a:rPr>
              <a:t>особенности </a:t>
            </a:r>
            <a:r>
              <a:rPr lang="ru-RU" sz="3200" b="1" dirty="0">
                <a:cs typeface="Arial" pitchFamily="34" charset="0"/>
              </a:rPr>
              <a:t>договорных отношений.</a:t>
            </a:r>
            <a:endParaRPr lang="ru-RU" sz="3200" b="1" dirty="0"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7008B6-B30D-4F93-A84F-69B0CA7B498B}"/>
              </a:ext>
            </a:extLst>
          </p:cNvPr>
          <p:cNvSpPr txBox="1"/>
          <p:nvPr/>
        </p:nvSpPr>
        <p:spPr>
          <a:xfrm>
            <a:off x="3827683" y="5184368"/>
            <a:ext cx="71042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kern="0" dirty="0" smtClean="0"/>
              <a:t>Ольга Волкова</a:t>
            </a:r>
            <a:endParaRPr lang="ru-RU" sz="1800" b="1" i="1" kern="0" dirty="0"/>
          </a:p>
          <a:p>
            <a:r>
              <a:rPr lang="ru-RU" sz="1200" b="1" i="1" kern="0" dirty="0" smtClean="0">
                <a:latin typeface="+mj-lt"/>
              </a:rPr>
              <a:t>консультант проекта </a:t>
            </a:r>
            <a:r>
              <a:rPr lang="ru-RU" sz="1200" b="1" dirty="0">
                <a:latin typeface="+mj-lt"/>
              </a:rPr>
              <a:t>международной технической помощи «Устойчивое управление стойкими органическими загрязнителями и химическими веществами в Республике Беларусь, ГЭФ-6» </a:t>
            </a:r>
            <a:endParaRPr lang="ru-RU" sz="1200" b="1" i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3CFA6E1-9C29-41F7-BB21-E403E36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80" y="444525"/>
            <a:ext cx="10149165" cy="469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Регистрация договоров</a:t>
            </a:r>
            <a:endParaRPr lang="ru-RU" sz="32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FF9ACA-10A2-412C-9E59-C7E550DD4D0C}"/>
              </a:ext>
            </a:extLst>
          </p:cNvPr>
          <p:cNvSpPr/>
          <p:nvPr/>
        </p:nvSpPr>
        <p:spPr>
          <a:xfrm>
            <a:off x="1404113" y="1849844"/>
            <a:ext cx="8633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/>
              <a:t>До фактической передачи ПХБ в собственность </a:t>
            </a:r>
            <a:r>
              <a:rPr lang="ru-RU" sz="2400" dirty="0" smtClean="0"/>
              <a:t>консолидационному </a:t>
            </a:r>
            <a:r>
              <a:rPr lang="ru-RU" sz="2400" dirty="0"/>
              <a:t>центру договор подлежит регистрации в территориальном органе МПРООС по месту нахождения логистического центра (</a:t>
            </a:r>
            <a:r>
              <a:rPr lang="ru-RU" sz="2400" dirty="0" err="1"/>
              <a:t>п.п</a:t>
            </a:r>
            <a:r>
              <a:rPr lang="ru-RU" sz="2400" dirty="0"/>
              <a:t>. 2, 3 Положения о порядке регистрации сделок другому юридическому лицу или индивидуальному предпринимателю, осуществляющим обращение с отходами утвержденного постановлением Совета Министров Республики Беларусь от 28.11.2019 </a:t>
            </a:r>
            <a:r>
              <a:rPr lang="ru-RU" sz="2400" dirty="0" smtClean="0"/>
              <a:t>                        № </a:t>
            </a:r>
            <a:r>
              <a:rPr lang="ru-RU" sz="2400" dirty="0"/>
              <a:t>818)</a:t>
            </a:r>
            <a:endParaRPr lang="ru-RU" sz="240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EF3B4E1-2CAC-4000-99AF-96B853C9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0342C28-EE46-42B5-A5D5-4FDCA926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D331652-215E-4C5A-94B7-070301C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="" xmlns:a16="http://schemas.microsoft.com/office/drawing/2014/main" id="{44A73FF2-E5EA-4942-A7B2-ED97E9F1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3CFA6E1-9C29-41F7-BB21-E403E36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80" y="444525"/>
            <a:ext cx="10149165" cy="744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Основаниями для регистрации сделок о передаче опасных отходов на определенный срок, сделок об отчуждении опасных отходов являются:</a:t>
            </a:r>
            <a:endParaRPr lang="ru-RU" sz="32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FF9ACA-10A2-412C-9E59-C7E550DD4D0C}"/>
              </a:ext>
            </a:extLst>
          </p:cNvPr>
          <p:cNvSpPr/>
          <p:nvPr/>
        </p:nvSpPr>
        <p:spPr>
          <a:xfrm>
            <a:off x="1404113" y="1849844"/>
            <a:ext cx="8633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наличие </a:t>
            </a:r>
            <a:r>
              <a:rPr lang="ru-RU" sz="1600" b="1" dirty="0"/>
              <a:t>в договоре, предметом которого является отчуждение опасных отходов в целях их подготовки, захоронения, обезвреживания и (или) использования</a:t>
            </a:r>
            <a:r>
              <a:rPr lang="ru-RU" sz="1600" b="1" dirty="0" smtClean="0"/>
              <a:t>:</a:t>
            </a:r>
          </a:p>
          <a:p>
            <a:r>
              <a:rPr lang="ru-RU" sz="1600" b="1" dirty="0" smtClean="0"/>
              <a:t>- сведений о </a:t>
            </a:r>
            <a:r>
              <a:rPr lang="ru-RU" sz="1600" b="1" dirty="0"/>
              <a:t>наименовании отходов и их коде в соответствии с общегосударственным классификатором Республики Беларусь ОКРБ 021-2019 "Классификатор отходов, образующихся в Республике Беларусь";</a:t>
            </a:r>
          </a:p>
          <a:p>
            <a:r>
              <a:rPr lang="ru-RU" sz="1600" b="1" dirty="0" smtClean="0"/>
              <a:t>- сведений о </a:t>
            </a:r>
            <a:r>
              <a:rPr lang="ru-RU" sz="1600" b="1" dirty="0"/>
              <a:t>количестве отходов;</a:t>
            </a:r>
          </a:p>
          <a:p>
            <a:r>
              <a:rPr lang="ru-RU" sz="1600" b="1" dirty="0" smtClean="0"/>
              <a:t>- сведений </a:t>
            </a:r>
            <a:r>
              <a:rPr lang="ru-RU" sz="1600" b="1" dirty="0"/>
              <a:t>о месте подготовки, захоронения, обезвреживания и (или) использования отходов и в случае, если до захоронения, обезвреживания, использования и (или) подготовки отходов будет осуществляться их временное хранение, - сведений о месте временного хранения (указывается адрес).</a:t>
            </a:r>
          </a:p>
          <a:p>
            <a:pPr marL="342900" indent="-342900">
              <a:buFontTx/>
              <a:buChar char="-"/>
            </a:pPr>
            <a:endParaRPr lang="ru-RU" sz="1600" b="1" dirty="0"/>
          </a:p>
          <a:p>
            <a:endParaRPr lang="ru-RU" sz="1600" b="1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EF3B4E1-2CAC-4000-99AF-96B853C9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0342C28-EE46-42B5-A5D5-4FDCA926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D331652-215E-4C5A-94B7-070301C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="" xmlns:a16="http://schemas.microsoft.com/office/drawing/2014/main" id="{44A73FF2-E5EA-4942-A7B2-ED97E9F1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354581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3CFA6E1-9C29-41F7-BB21-E403E36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80" y="444525"/>
            <a:ext cx="10149165" cy="1139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Важные пункты договора о передаче отходов</a:t>
            </a:r>
            <a:endParaRPr lang="ru-RU" sz="32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FF9ACA-10A2-412C-9E59-C7E550DD4D0C}"/>
              </a:ext>
            </a:extLst>
          </p:cNvPr>
          <p:cNvSpPr/>
          <p:nvPr/>
        </p:nvSpPr>
        <p:spPr>
          <a:xfrm>
            <a:off x="1404113" y="1849844"/>
            <a:ext cx="8633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Цель отчуждения отходов (подготовка)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Момент перехода права собственности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Порядок возмещения производителем отходов (первичным собственником) затрат на подготовку, понесенных консолидационным центром (вторичным собственником)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EF3B4E1-2CAC-4000-99AF-96B853C9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0342C28-EE46-42B5-A5D5-4FDCA926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D331652-215E-4C5A-94B7-070301C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="" xmlns:a16="http://schemas.microsoft.com/office/drawing/2014/main" id="{44A73FF2-E5EA-4942-A7B2-ED97E9F1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670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3CFA6E1-9C29-41F7-BB21-E403E36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80" y="444525"/>
            <a:ext cx="10149165" cy="1139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 передаче отходов</a:t>
            </a:r>
            <a:endParaRPr lang="ru-RU" sz="32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FF9ACA-10A2-412C-9E59-C7E550DD4D0C}"/>
              </a:ext>
            </a:extLst>
          </p:cNvPr>
          <p:cNvSpPr/>
          <p:nvPr/>
        </p:nvSpPr>
        <p:spPr>
          <a:xfrm>
            <a:off x="1404113" y="1849844"/>
            <a:ext cx="8633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/>
              <a:t>Не требуется </a:t>
            </a:r>
            <a:r>
              <a:rPr lang="ru-RU" sz="2000" dirty="0" smtClean="0"/>
              <a:t>перерегистрация объекта хранения ПХБ-содержащего оборудования (отходов)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Требуется</a:t>
            </a:r>
            <a:r>
              <a:rPr lang="ru-RU" sz="20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-  внесение изменений в инструкцию по обращению с отходами производства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- внесение изменений в разрешение на хранение и захоронение отходов производства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- отразить движение отходов в журналах учета и при представлении годовой </a:t>
            </a:r>
            <a:r>
              <a:rPr lang="ru-RU" sz="2000" dirty="0" err="1" smtClean="0"/>
              <a:t>госстатотчетности</a:t>
            </a:r>
            <a:r>
              <a:rPr lang="ru-RU" sz="2000" dirty="0" smtClean="0"/>
              <a:t>  1-отходы (Минприроды)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000" dirty="0" smtClean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EF3B4E1-2CAC-4000-99AF-96B853C9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0342C28-EE46-42B5-A5D5-4FDCA926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D331652-215E-4C5A-94B7-070301C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="" xmlns:a16="http://schemas.microsoft.com/office/drawing/2014/main" id="{44A73FF2-E5EA-4942-A7B2-ED97E9F1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259925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274637"/>
            <a:ext cx="11476798" cy="1143000"/>
          </a:xfrm>
        </p:spPr>
        <p:txBody>
          <a:bodyPr>
            <a:normAutofit/>
          </a:bodyPr>
          <a:lstStyle/>
          <a:p>
            <a:pPr algn="ctr"/>
            <a:endParaRPr lang="ru-RU" sz="2800" b="1" dirty="0"/>
          </a:p>
        </p:txBody>
      </p:sp>
      <p:sp>
        <p:nvSpPr>
          <p:cNvPr id="14" name="Содержимое 2">
            <a:extLst>
              <a:ext uri="{FF2B5EF4-FFF2-40B4-BE49-F238E27FC236}">
                <a16:creationId xmlns="" xmlns:a16="http://schemas.microsoft.com/office/drawing/2014/main" id="{216E278B-353E-4F33-B464-B7B2380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552" y="1718228"/>
            <a:ext cx="8780671" cy="3917032"/>
          </a:xfrm>
        </p:spPr>
        <p:txBody>
          <a:bodyPr/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204" y="123862"/>
            <a:ext cx="4663194" cy="65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31" y="-541036"/>
            <a:ext cx="11173283" cy="585629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E6A2598C-12A0-467E-BE0F-F9F545D73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146" y="1844824"/>
            <a:ext cx="6840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Спасибо</a:t>
            </a:r>
          </a:p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 внимание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ru-RU" dirty="0" smtClean="0"/>
              <a:t>5</a:t>
            </a:r>
          </a:p>
          <a:p>
            <a:pPr rtl="0"/>
            <a:endParaRPr lang="en-US" dirty="0"/>
          </a:p>
        </p:txBody>
      </p:sp>
      <p:sp>
        <p:nvSpPr>
          <p:cNvPr id="10" name="Подзаголовок 6">
            <a:extLst>
              <a:ext uri="{FF2B5EF4-FFF2-40B4-BE49-F238E27FC236}">
                <a16:creationId xmlns="" xmlns:a16="http://schemas.microsoft.com/office/drawing/2014/main" id="{C04643E1-3FD9-4F69-AF7F-9DE2E197D6AD}"/>
              </a:ext>
            </a:extLst>
          </p:cNvPr>
          <p:cNvSpPr txBox="1">
            <a:spLocks/>
          </p:cNvSpPr>
          <p:nvPr/>
        </p:nvSpPr>
        <p:spPr>
          <a:xfrm>
            <a:off x="3021106" y="3920359"/>
            <a:ext cx="6400800" cy="1639613"/>
          </a:xfrm>
          <a:prstGeom prst="rect">
            <a:avLst/>
          </a:prstGeom>
        </p:spPr>
        <p:txBody>
          <a:bodyPr vert="horz" lIns="91440" tIns="13716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E-mail: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HelveticaNeue"/>
              </a:rPr>
              <a:t>pops_gef-6@mail.ru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Тел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+375 29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255 09 60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A91609E-C6ED-44AF-A430-F619D596D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6928E5D-3312-4C69-B6AA-1B92544BD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32D8555-2883-4107-8B68-9E0D2CF89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="" xmlns:a16="http://schemas.microsoft.com/office/drawing/2014/main" id="{AE311510-6868-4423-B318-1017F14A1251}"/>
              </a:ext>
            </a:extLst>
          </p:cNvPr>
          <p:cNvSpPr txBox="1">
            <a:spLocks/>
          </p:cNvSpPr>
          <p:nvPr/>
        </p:nvSpPr>
        <p:spPr>
          <a:xfrm>
            <a:off x="3015967" y="5935851"/>
            <a:ext cx="9176032" cy="55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1848</TotalTime>
  <Words>357</Words>
  <Application>Microsoft Office PowerPoint</Application>
  <PresentationFormat>Широкоэкранный</PresentationFormat>
  <Paragraphs>52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SimSun</vt:lpstr>
      <vt:lpstr>Arial</vt:lpstr>
      <vt:lpstr>Corbel</vt:lpstr>
      <vt:lpstr>HelveticaNeue</vt:lpstr>
      <vt:lpstr>Times New Roman</vt:lpstr>
      <vt:lpstr>Экология 16x9</vt:lpstr>
      <vt:lpstr>Презентация PowerPoint</vt:lpstr>
      <vt:lpstr>Регистрация договоров</vt:lpstr>
      <vt:lpstr>Основаниями для регистрации сделок о передаче опасных отходов на определенный срок, сделок об отчуждении опасных отходов являются:</vt:lpstr>
      <vt:lpstr>Важные пункты договора о передаче отходов</vt:lpstr>
      <vt:lpstr>При передаче отходов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Expert</cp:lastModifiedBy>
  <cp:revision>56</cp:revision>
  <dcterms:created xsi:type="dcterms:W3CDTF">2020-11-17T08:48:09Z</dcterms:created>
  <dcterms:modified xsi:type="dcterms:W3CDTF">2020-12-21T16:47:31Z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