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77" r:id="rId3"/>
    <p:sldId id="276" r:id="rId4"/>
    <p:sldId id="286" r:id="rId5"/>
    <p:sldId id="275" r:id="rId6"/>
    <p:sldId id="287" r:id="rId7"/>
    <p:sldId id="288" r:id="rId8"/>
    <p:sldId id="28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pert" initials="E" lastIdx="1" clrIdx="0">
    <p:extLst>
      <p:ext uri="{19B8F6BF-5375-455C-9EA6-DF929625EA0E}">
        <p15:presenceInfo xmlns:p15="http://schemas.microsoft.com/office/powerpoint/2012/main" userId="Ex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31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7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9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8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5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69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9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8DBF5-80AC-423E-96D4-0F232ADAE8E6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AA965-47A3-4244-AA08-2264C7222CD1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0FBDD-46BE-4BD6-9A29-BE9B1430691F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0109D-FD17-4D39-BB51-45AFF6598AD4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DCF21-2A06-430B-9A10-1055760B4575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CC8C6-3F46-4809-9A3C-CD059FD87A62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AA000-AE33-4CCF-BE33-D3D5E4DAE6AC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635A51-1277-425A-867B-BD6DAF22BD73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A7E05-BCBA-4D96-9B17-2520FE0C59D1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B029076-F0DC-41E8-9E60-794917D21ED9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79899" y="5146666"/>
            <a:ext cx="690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r>
              <a:rPr lang="ru-RU" b="1" dirty="0">
                <a:solidFill>
                  <a:srgbClr val="4D3E2F"/>
                </a:solidFill>
              </a:rPr>
              <a:t>Минск, 2020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817" y="276704"/>
            <a:ext cx="3177152" cy="1015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8" y="356065"/>
            <a:ext cx="664522" cy="798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60" y="327065"/>
            <a:ext cx="719390" cy="7864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92" y="316228"/>
            <a:ext cx="475529" cy="87180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6DFD743A-3C5F-42FC-9174-A2AC512A4417}"/>
              </a:ext>
            </a:extLst>
          </p:cNvPr>
          <p:cNvSpPr txBox="1">
            <a:spLocks noChangeArrowheads="1"/>
          </p:cNvSpPr>
          <p:nvPr/>
        </p:nvSpPr>
        <p:spPr>
          <a:xfrm>
            <a:off x="3776207" y="2448064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dirty="0"/>
              <a:t>Механизм участия собственников ПХБ-содержащего оборудования в </a:t>
            </a:r>
            <a:r>
              <a:rPr lang="ru-RU" sz="2400" b="1" dirty="0" smtClean="0"/>
              <a:t>проекте </a:t>
            </a:r>
            <a:r>
              <a:rPr lang="ru-RU" sz="2400" b="1" dirty="0" smtClean="0"/>
              <a:t>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7008B6-B30D-4F93-A84F-69B0CA7B498B}"/>
              </a:ext>
            </a:extLst>
          </p:cNvPr>
          <p:cNvSpPr txBox="1"/>
          <p:nvPr/>
        </p:nvSpPr>
        <p:spPr>
          <a:xfrm>
            <a:off x="3827683" y="5184368"/>
            <a:ext cx="6275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kern="0" dirty="0" smtClean="0"/>
              <a:t>Ольга Волкова</a:t>
            </a:r>
            <a:endParaRPr lang="ru-RU" sz="1800" b="1" i="1" kern="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kern="0" dirty="0" smtClean="0"/>
              <a:t>консультант </a:t>
            </a:r>
            <a:r>
              <a:rPr lang="ru-RU" sz="1800" b="1" i="1" kern="0" dirty="0" smtClean="0"/>
              <a:t>проекта </a:t>
            </a:r>
            <a:endParaRPr lang="ru-RU" sz="1800" b="1" i="1" kern="0" dirty="0"/>
          </a:p>
        </p:txBody>
      </p:sp>
    </p:spTree>
    <p:extLst>
      <p:ext uri="{BB962C8B-B14F-4D97-AF65-F5344CB8AC3E}">
        <p14:creationId xmlns:p14="http://schemas.microsoft.com/office/powerpoint/2010/main" val="3188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AD0577-EFD9-4AED-B0A8-2D3B43CF9BE1}"/>
              </a:ext>
            </a:extLst>
          </p:cNvPr>
          <p:cNvSpPr/>
          <p:nvPr/>
        </p:nvSpPr>
        <p:spPr>
          <a:xfrm>
            <a:off x="1072009" y="1349145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</a:rPr>
              <a:t>Экологически </a:t>
            </a:r>
            <a:r>
              <a:rPr lang="ru-RU" sz="28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</a:rPr>
              <a:t>безопасная ликвидация имеющихся запасов ПХБ-содержащего оборудования и оборудования, выводимого из эксплуатации в ускоренном порядке в период реализации проекта.</a:t>
            </a:r>
            <a:endParaRPr lang="ru-RU" sz="2800" dirty="0">
              <a:solidFill>
                <a:srgbClr val="795837">
                  <a:lumMod val="75000"/>
                </a:srgb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- Экологически </a:t>
            </a:r>
            <a:r>
              <a:rPr lang="ru-RU" sz="16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безопасная ликвидация консолидированных имеющихся запасов ПХБ-содержащего оборудования (оценочно 1100 тонн).</a:t>
            </a:r>
            <a:endParaRPr lang="ru-RU" sz="1600" dirty="0">
              <a:solidFill>
                <a:srgbClr val="795837">
                  <a:lumMod val="75000"/>
                </a:srgb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- Поэтапная </a:t>
            </a:r>
            <a:r>
              <a:rPr lang="ru-RU" sz="1600" dirty="0" smtClean="0">
                <a:solidFill>
                  <a:srgbClr val="795837">
                    <a:lumMod val="75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экологически безопасная ликвидация ПХБ-содержащего оборудования, демонтируемого в период реализации проекта согласно плану мероприятий по выводу из эксплуатации ПХБ-содержащего оборудования (оценочно 1270 тонн).</a:t>
            </a:r>
            <a:endParaRPr lang="ru-RU" sz="1600" dirty="0">
              <a:solidFill>
                <a:srgbClr val="795837">
                  <a:lumMod val="75000"/>
                </a:srgb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1B6C927-2A79-48A5-9167-FE08111A1DE9}"/>
              </a:ext>
            </a:extLst>
          </p:cNvPr>
          <p:cNvSpPr txBox="1">
            <a:spLocks/>
          </p:cNvSpPr>
          <p:nvPr/>
        </p:nvSpPr>
        <p:spPr bwMode="auto">
          <a:xfrm>
            <a:off x="1981200" y="240383"/>
            <a:ext cx="8229600" cy="11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</a:rPr>
              <a:t>Компонент 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</a:rPr>
              <a:t>проекта «Устойчивое 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</a:rPr>
              <a:t>управление ПХБ»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8D99106-0E69-4D16-A0B4-D58A3CDB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D51D0A4-763B-4055-A695-45B51F8A5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CA28E3-E7B5-487D-9E6F-1B3807472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25" name="Нижний колонтитул 5">
            <a:extLst>
              <a:ext uri="{FF2B5EF4-FFF2-40B4-BE49-F238E27FC236}">
                <a16:creationId xmlns:a16="http://schemas.microsoft.com/office/drawing/2014/main" xmlns="" id="{9CF9BD30-5482-4D7D-A8BD-01BE033C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992" y="1695552"/>
            <a:ext cx="2634096" cy="3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6485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Компонент «Устойчивое управление ПХБ»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Этап 1 (9 собственников, 12 площадок, 38 производителей)</a:t>
            </a:r>
          </a:p>
          <a:p>
            <a:pPr algn="ctr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Критерии отбора: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выведенного из эксплуатации ПХБ-содержащего оборудования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предприятия, подтвердившие готовность консолидировать предназначенное к вывозу ПХБ-содержащее оборудование на своих площадках, а также </a:t>
            </a:r>
            <a:r>
              <a:rPr lang="ru-RU" dirty="0" smtClean="0"/>
              <a:t>крупнейший </a:t>
            </a:r>
            <a:r>
              <a:rPr lang="ru-RU" dirty="0"/>
              <a:t>в республике </a:t>
            </a:r>
            <a:r>
              <a:rPr lang="ru-RU" dirty="0" smtClean="0"/>
              <a:t>собственник </a:t>
            </a:r>
            <a:r>
              <a:rPr lang="ru-RU" dirty="0"/>
              <a:t>выведенного из эксплуатации ПХБ-содержащего оборудования, который ввиду больших объемов отходов (порядка 120 тонн) не нуждается в </a:t>
            </a:r>
            <a:r>
              <a:rPr lang="ru-RU" dirty="0" smtClean="0"/>
              <a:t>консолидации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готовность обеспечения софинансирования </a:t>
            </a:r>
            <a:r>
              <a:rPr lang="ru-RU" dirty="0"/>
              <a:t>организациями – собственниками ПХБ-содержащего оборудования в размере не менее 25 % от общей стоимости услуг по обезвреживанию такого оборудования</a:t>
            </a:r>
            <a:endParaRPr lang="ru-RU" dirty="0" smtClean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xmlns="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6485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Компонент «Устойчивое управление ПХБ»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Этап 1 (9 собственников, 12 площадок, 38 производителей)</a:t>
            </a:r>
          </a:p>
          <a:p>
            <a:pPr algn="ctr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Минприроды проводит открытый конкурс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(уже объявлен)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результатам конкурса заключаются 9 Договоров между Исполнителем, Заказчиком и Собственником </a:t>
            </a:r>
            <a:r>
              <a:rPr lang="ru-RU" dirty="0" smtClean="0"/>
              <a:t>отходов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Перечень </a:t>
            </a:r>
            <a:r>
              <a:rPr lang="ru-RU" dirty="0"/>
              <a:t>Собственников отходов указан в Спецификации ПХБ-содержащего оборудования, подлежащего уничтожению (обезвреживанию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 Исполнитель сам вправе выбирать механизм вывоза и получения разрешительной документации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xmlns="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216684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4637"/>
            <a:ext cx="1147679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этапы обращения с ПХБ</a:t>
            </a:r>
            <a:endParaRPr lang="ru-RU" sz="2800" b="1" dirty="0"/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xmlns="" id="{216E278B-353E-4F33-B464-B7B2380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52" y="1718228"/>
            <a:ext cx="8780671" cy="391703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/>
              <a:t>основными этапами обращения с ПХБ-содержащим оборудованием после принятия решения о прекращении его эксплуатации являются:</a:t>
            </a:r>
          </a:p>
          <a:p>
            <a:r>
              <a:rPr lang="ru-RU" sz="2800" dirty="0"/>
              <a:t>1. вывод из эксплуатации (отключение от сети, при этом во избежание повреждений и потери герметичности при транспортировке по территории предприятия, оно может продолжать находиться на прежнем месте на подстанции и числиться в резерве);</a:t>
            </a:r>
          </a:p>
          <a:p>
            <a:r>
              <a:rPr lang="ru-RU" sz="2800" dirty="0"/>
              <a:t>2. замена на безопасное оборудование (закупка и подключение к сети «чистого» оборудования, взамен отключенного ПХБ-содержащего);</a:t>
            </a:r>
          </a:p>
          <a:p>
            <a:r>
              <a:rPr lang="ru-RU" sz="2800" dirty="0"/>
              <a:t>3. демонтаж оборудования (как правило, осуществляется после принятия решения о переводе неэксплуатируемого оборудования в состав отходов, при этом оборудование снимается с подстанции и физически перемещается в место хранения ПХБ-содержащего оборудования);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4637"/>
            <a:ext cx="1147679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этапы обращения с ПХБ</a:t>
            </a:r>
            <a:endParaRPr lang="ru-RU" sz="2800" b="1" dirty="0"/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xmlns="" id="{216E278B-353E-4F33-B464-B7B2380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52" y="1718228"/>
            <a:ext cx="8780671" cy="3917032"/>
          </a:xfrm>
        </p:spPr>
        <p:txBody>
          <a:bodyPr>
            <a:normAutofit/>
          </a:bodyPr>
          <a:lstStyle/>
          <a:p>
            <a:r>
              <a:rPr lang="ru-RU" sz="1800" dirty="0"/>
              <a:t>4. хранение ПХБ-содержащего оборудования (уже являющегося отходами) на специальной площадке или складе, в соответствии с требованиями, установленными Правилами обращения с оборудованием и отходами, содержащими </a:t>
            </a:r>
            <a:r>
              <a:rPr lang="ru-RU" sz="1800" dirty="0" err="1"/>
              <a:t>полихлорированные</a:t>
            </a:r>
            <a:r>
              <a:rPr lang="ru-RU" sz="1800" dirty="0"/>
              <a:t> </a:t>
            </a:r>
            <a:r>
              <a:rPr lang="ru-RU" sz="1800" dirty="0" err="1"/>
              <a:t>бифенилы</a:t>
            </a:r>
            <a:r>
              <a:rPr lang="ru-RU" sz="1800" dirty="0"/>
              <a:t>, утвержденными Постановлением Министерства природных ресурсов и охраны окружающей среды Республики Беларусь от 24.06.2008 № 62;</a:t>
            </a:r>
          </a:p>
          <a:p>
            <a:r>
              <a:rPr lang="ru-RU" sz="1800" dirty="0"/>
              <a:t>5. перевозка по территории Республики Беларусь ПХБ-содержащего оборудования (при необходимости, в целях консолидации на одной площадке для последующего централизованного вывоза);</a:t>
            </a:r>
          </a:p>
          <a:p>
            <a:r>
              <a:rPr lang="ru-RU" sz="1800" dirty="0"/>
              <a:t>6. закупка упаковочных материалов и контейнеров, соответствующих международным требованиям к трансграничным перевозкам опасных отходов;</a:t>
            </a:r>
          </a:p>
          <a:p>
            <a:r>
              <a:rPr lang="ru-RU" sz="1800" dirty="0"/>
              <a:t>7. упаковка и погрузка на транспортное средство;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913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4637"/>
            <a:ext cx="1147679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этапы обращения с ПХБ</a:t>
            </a:r>
            <a:endParaRPr lang="ru-RU" sz="2800" b="1" dirty="0"/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xmlns="" id="{216E278B-353E-4F33-B464-B7B2380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52" y="1718228"/>
            <a:ext cx="8780671" cy="3917032"/>
          </a:xfrm>
        </p:spPr>
        <p:txBody>
          <a:bodyPr>
            <a:normAutofit/>
          </a:bodyPr>
          <a:lstStyle/>
          <a:p>
            <a:r>
              <a:rPr lang="ru-RU" sz="1800" dirty="0"/>
              <a:t>8. трансграничная перевозка опасных отходов к месту их уничтожения (обезвреживания) из числа лицензированных на такую деятельность перевозчиков (в странах ЕАЭС такая лицензия отменена, поэтому перевозчики этих стран не могут оказать подобные услуги);</a:t>
            </a:r>
          </a:p>
          <a:p>
            <a:r>
              <a:rPr lang="ru-RU" sz="1800" dirty="0"/>
              <a:t>9. обезвреживание (уничтожение) ПХБ-содержащего оборудования (отходов) (производится лицензированным объектом в соответствии с требованиями </a:t>
            </a:r>
            <a:r>
              <a:rPr lang="ru-RU" sz="1800" dirty="0" err="1"/>
              <a:t>Базельской</a:t>
            </a:r>
            <a:r>
              <a:rPr lang="ru-RU" sz="1800" dirty="0"/>
              <a:t> конвенции. По завершению процесса уничтожения собственникам отходов направляется документальное подтверждение уничтожения полученных от них отходов</a:t>
            </a:r>
            <a:r>
              <a:rPr lang="ru-RU" sz="1800" dirty="0" smtClean="0"/>
              <a:t>).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ВОТ ЭТИ ЭТАПЫ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ru-RU" sz="2800" dirty="0" smtClean="0">
                <a:solidFill>
                  <a:srgbClr val="FF0000"/>
                </a:solidFill>
              </a:rPr>
              <a:t>ПРОФИНАНСИРУЕТ ПРОЕКТ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4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1" y="-541036"/>
            <a:ext cx="11173283" cy="585629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6A2598C-12A0-467E-BE0F-F9F545D7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46" y="1844824"/>
            <a:ext cx="684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Спасибо</a:t>
            </a:r>
          </a:p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 внимание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ru-RU" dirty="0" smtClean="0"/>
              <a:t>5</a:t>
            </a:r>
          </a:p>
          <a:p>
            <a:pPr rtl="0"/>
            <a:endParaRPr lang="en-US" dirty="0"/>
          </a:p>
        </p:txBody>
      </p:sp>
      <p:sp>
        <p:nvSpPr>
          <p:cNvPr id="10" name="Подзаголовок 6">
            <a:extLst>
              <a:ext uri="{FF2B5EF4-FFF2-40B4-BE49-F238E27FC236}">
                <a16:creationId xmlns:a16="http://schemas.microsoft.com/office/drawing/2014/main" xmlns="" id="{C04643E1-3FD9-4F69-AF7F-9DE2E197D6AD}"/>
              </a:ext>
            </a:extLst>
          </p:cNvPr>
          <p:cNvSpPr txBox="1">
            <a:spLocks/>
          </p:cNvSpPr>
          <p:nvPr/>
        </p:nvSpPr>
        <p:spPr>
          <a:xfrm>
            <a:off x="3021106" y="3920359"/>
            <a:ext cx="6400800" cy="1639613"/>
          </a:xfrm>
          <a:prstGeom prst="rect">
            <a:avLst/>
          </a:prstGeom>
        </p:spPr>
        <p:txBody>
          <a:bodyPr vert="horz" lIns="91440" tIns="13716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E-mail: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Neue"/>
              </a:rPr>
              <a:t>pops_gef-6@mail.ru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Тел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+375 29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255 09 60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91609E-C6ED-44AF-A430-F619D596D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6928E5D-3312-4C69-B6AA-1B92544B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32D8555-2883-4107-8B68-9E0D2CF89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xmlns="" id="{AE311510-6868-4423-B318-1017F14A1251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1793</TotalTime>
  <Words>724</Words>
  <Application>Microsoft Office PowerPoint</Application>
  <PresentationFormat>Широкоэкранный</PresentationFormat>
  <Paragraphs>70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SimSun</vt:lpstr>
      <vt:lpstr>Arial</vt:lpstr>
      <vt:lpstr>Corbel</vt:lpstr>
      <vt:lpstr>HelveticaNeue</vt:lpstr>
      <vt:lpstr>Times New Roman</vt:lpstr>
      <vt:lpstr>Экология 16x9</vt:lpstr>
      <vt:lpstr>Презентация PowerPoint</vt:lpstr>
      <vt:lpstr>Презентация PowerPoint</vt:lpstr>
      <vt:lpstr>Компонент «Устойчивое управление ПХБ»</vt:lpstr>
      <vt:lpstr>Компонент «Устойчивое управление ПХБ»</vt:lpstr>
      <vt:lpstr>Основные этапы обращения с ПХБ</vt:lpstr>
      <vt:lpstr>Основные этапы обращения с ПХБ</vt:lpstr>
      <vt:lpstr>Основные этапы обращения с ПХБ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Expert</cp:lastModifiedBy>
  <cp:revision>49</cp:revision>
  <dcterms:created xsi:type="dcterms:W3CDTF">2020-11-17T08:48:09Z</dcterms:created>
  <dcterms:modified xsi:type="dcterms:W3CDTF">2020-12-21T16:08:44Z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