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notesMasterIdLst>
    <p:notesMasterId r:id="rId90"/>
  </p:notesMasterIdLst>
  <p:sldIdLst>
    <p:sldId id="471" r:id="rId2"/>
    <p:sldId id="264" r:id="rId3"/>
    <p:sldId id="348" r:id="rId4"/>
    <p:sldId id="481" r:id="rId5"/>
    <p:sldId id="482" r:id="rId6"/>
    <p:sldId id="472" r:id="rId7"/>
    <p:sldId id="547" r:id="rId8"/>
    <p:sldId id="550" r:id="rId9"/>
    <p:sldId id="548" r:id="rId10"/>
    <p:sldId id="475" r:id="rId11"/>
    <p:sldId id="473" r:id="rId12"/>
    <p:sldId id="343" r:id="rId13"/>
    <p:sldId id="527" r:id="rId14"/>
    <p:sldId id="529" r:id="rId15"/>
    <p:sldId id="530" r:id="rId16"/>
    <p:sldId id="531" r:id="rId17"/>
    <p:sldId id="532" r:id="rId18"/>
    <p:sldId id="526" r:id="rId19"/>
    <p:sldId id="476" r:id="rId20"/>
    <p:sldId id="477" r:id="rId21"/>
    <p:sldId id="478" r:id="rId22"/>
    <p:sldId id="479" r:id="rId23"/>
    <p:sldId id="489" r:id="rId24"/>
    <p:sldId id="490" r:id="rId25"/>
    <p:sldId id="491" r:id="rId26"/>
    <p:sldId id="492" r:id="rId27"/>
    <p:sldId id="493" r:id="rId28"/>
    <p:sldId id="494" r:id="rId29"/>
    <p:sldId id="495" r:id="rId30"/>
    <p:sldId id="496" r:id="rId31"/>
    <p:sldId id="497" r:id="rId32"/>
    <p:sldId id="504" r:id="rId33"/>
    <p:sldId id="506" r:id="rId34"/>
    <p:sldId id="505" r:id="rId35"/>
    <p:sldId id="498" r:id="rId36"/>
    <p:sldId id="499" r:id="rId37"/>
    <p:sldId id="500" r:id="rId38"/>
    <p:sldId id="508" r:id="rId39"/>
    <p:sldId id="501" r:id="rId40"/>
    <p:sldId id="509" r:id="rId41"/>
    <p:sldId id="502" r:id="rId42"/>
    <p:sldId id="507" r:id="rId43"/>
    <p:sldId id="510" r:id="rId44"/>
    <p:sldId id="511" r:id="rId45"/>
    <p:sldId id="513" r:id="rId46"/>
    <p:sldId id="514" r:id="rId47"/>
    <p:sldId id="525" r:id="rId48"/>
    <p:sldId id="515" r:id="rId49"/>
    <p:sldId id="516" r:id="rId50"/>
    <p:sldId id="517" r:id="rId51"/>
    <p:sldId id="518" r:id="rId52"/>
    <p:sldId id="519" r:id="rId53"/>
    <p:sldId id="520" r:id="rId54"/>
    <p:sldId id="521" r:id="rId55"/>
    <p:sldId id="522" r:id="rId56"/>
    <p:sldId id="523" r:id="rId57"/>
    <p:sldId id="524" r:id="rId58"/>
    <p:sldId id="279" r:id="rId59"/>
    <p:sldId id="484" r:id="rId60"/>
    <p:sldId id="417" r:id="rId61"/>
    <p:sldId id="413" r:id="rId62"/>
    <p:sldId id="459" r:id="rId63"/>
    <p:sldId id="438" r:id="rId64"/>
    <p:sldId id="458" r:id="rId65"/>
    <p:sldId id="415" r:id="rId66"/>
    <p:sldId id="416" r:id="rId67"/>
    <p:sldId id="439" r:id="rId68"/>
    <p:sldId id="457" r:id="rId69"/>
    <p:sldId id="421" r:id="rId70"/>
    <p:sldId id="537" r:id="rId71"/>
    <p:sldId id="538" r:id="rId72"/>
    <p:sldId id="483" r:id="rId73"/>
    <p:sldId id="426" r:id="rId74"/>
    <p:sldId id="539" r:id="rId75"/>
    <p:sldId id="540" r:id="rId76"/>
    <p:sldId id="430" r:id="rId77"/>
    <p:sldId id="541" r:id="rId78"/>
    <p:sldId id="542" r:id="rId79"/>
    <p:sldId id="543" r:id="rId80"/>
    <p:sldId id="443" r:id="rId81"/>
    <p:sldId id="544" r:id="rId82"/>
    <p:sldId id="545" r:id="rId83"/>
    <p:sldId id="546" r:id="rId84"/>
    <p:sldId id="453" r:id="rId85"/>
    <p:sldId id="460" r:id="rId86"/>
    <p:sldId id="452" r:id="rId87"/>
    <p:sldId id="533" r:id="rId88"/>
    <p:sldId id="534" r:id="rId8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notesMaster" Target="notesMasters/notes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BY"/>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270825-4A4E-45A0-BF1B-B05E9664CCEF}" type="datetimeFigureOut">
              <a:rPr lang="ru-BY" smtClean="0"/>
              <a:t>11.11.2020</a:t>
            </a:fld>
            <a:endParaRPr lang="ru-BY"/>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BY"/>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BY"/>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BY"/>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1AC95B-6570-4931-B412-5AB0B5B478B4}" type="slidenum">
              <a:rPr lang="ru-BY" smtClean="0"/>
              <a:t>‹#›</a:t>
            </a:fld>
            <a:endParaRPr lang="ru-BY"/>
          </a:p>
        </p:txBody>
      </p:sp>
    </p:spTree>
    <p:extLst>
      <p:ext uri="{BB962C8B-B14F-4D97-AF65-F5344CB8AC3E}">
        <p14:creationId xmlns:p14="http://schemas.microsoft.com/office/powerpoint/2010/main" val="394622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9A1827C-16DC-4794-9F37-701EA5965921}" type="slidenum">
              <a:rPr lang="ru-RU" smtClean="0"/>
              <a:pPr/>
              <a:t>12</a:t>
            </a:fld>
            <a:endParaRPr lang="ru-RU"/>
          </a:p>
        </p:txBody>
      </p:sp>
    </p:spTree>
    <p:extLst>
      <p:ext uri="{BB962C8B-B14F-4D97-AF65-F5344CB8AC3E}">
        <p14:creationId xmlns:p14="http://schemas.microsoft.com/office/powerpoint/2010/main" val="4143649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9A1827C-16DC-4794-9F37-701EA5965921}" type="slidenum">
              <a:rPr lang="ru-RU" smtClean="0"/>
              <a:pPr/>
              <a:t>84</a:t>
            </a:fld>
            <a:endParaRPr lang="ru-RU"/>
          </a:p>
        </p:txBody>
      </p:sp>
    </p:spTree>
    <p:extLst>
      <p:ext uri="{BB962C8B-B14F-4D97-AF65-F5344CB8AC3E}">
        <p14:creationId xmlns:p14="http://schemas.microsoft.com/office/powerpoint/2010/main" val="4143649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fontScale="92500" lnSpcReduction="1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i="0" kern="1200" dirty="0">
                <a:solidFill>
                  <a:schemeClr val="tx1"/>
                </a:solidFill>
                <a:effectLst/>
              </a:rPr>
              <a:t>UNEP </a:t>
            </a:r>
            <a:r>
              <a:rPr lang="ru-RU" sz="1200" i="0" kern="1200" dirty="0" err="1">
                <a:solidFill>
                  <a:schemeClr val="tx1"/>
                </a:solidFill>
                <a:effectLst/>
              </a:rPr>
              <a:t>Chemical</a:t>
            </a:r>
            <a:r>
              <a:rPr lang="ru-RU" sz="1200" i="0" kern="1200" dirty="0">
                <a:solidFill>
                  <a:schemeClr val="tx1"/>
                </a:solidFill>
                <a:effectLst/>
              </a:rPr>
              <a:t> MEA - это путь к повышению эффективности </a:t>
            </a:r>
            <a:r>
              <a:rPr lang="ru-RU" sz="1200" b="1" i="0" kern="1200" dirty="0">
                <a:solidFill>
                  <a:schemeClr val="tx1"/>
                </a:solidFill>
                <a:effectLst/>
              </a:rPr>
              <a:t>Многосторонних природоохранных соглашений</a:t>
            </a:r>
            <a:r>
              <a:rPr lang="ru-RU" sz="1200" i="0" kern="1200" dirty="0">
                <a:solidFill>
                  <a:schemeClr val="tx1"/>
                </a:solidFill>
                <a:effectLst/>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i="0" kern="1200" dirty="0">
                <a:solidFill>
                  <a:schemeClr val="tx1"/>
                </a:solidFill>
                <a:effectLst/>
              </a:rPr>
              <a:t>17 многосторонних соглашений по процедуре предварительного обоснованного согласия в отношении отдельных опасных химических веществ и пестицидов в международной торговле, по стойким органическим загрязнителям и отходам (в рамках </a:t>
            </a:r>
            <a:r>
              <a:rPr lang="ru-RU" sz="1200" i="0" kern="1200" dirty="0" err="1">
                <a:solidFill>
                  <a:schemeClr val="tx1"/>
                </a:solidFill>
                <a:effectLst/>
              </a:rPr>
              <a:t>Роттердамской</a:t>
            </a:r>
            <a:r>
              <a:rPr lang="ru-RU" sz="1200" i="0" kern="1200" dirty="0">
                <a:solidFill>
                  <a:schemeClr val="tx1"/>
                </a:solidFill>
                <a:effectLst/>
              </a:rPr>
              <a:t> , Стокгольмской, </a:t>
            </a:r>
            <a:r>
              <a:rPr lang="ru-RU" sz="1200" i="0" kern="1200" dirty="0" err="1">
                <a:solidFill>
                  <a:schemeClr val="tx1"/>
                </a:solidFill>
                <a:effectLst/>
              </a:rPr>
              <a:t>Базельской</a:t>
            </a:r>
            <a:r>
              <a:rPr lang="ru-RU" sz="1200" i="0" kern="1200" dirty="0">
                <a:solidFill>
                  <a:schemeClr val="tx1"/>
                </a:solidFill>
                <a:effectLst/>
              </a:rPr>
              <a:t> конвенций, </a:t>
            </a:r>
            <a:r>
              <a:rPr lang="ru-RU" sz="1200" i="0" kern="1200" dirty="0" err="1">
                <a:solidFill>
                  <a:schemeClr val="tx1"/>
                </a:solidFill>
                <a:effectLst/>
              </a:rPr>
              <a:t>Монреальского</a:t>
            </a:r>
            <a:r>
              <a:rPr lang="ru-RU" sz="1200" i="0" kern="1200" dirty="0">
                <a:solidFill>
                  <a:schemeClr val="tx1"/>
                </a:solidFill>
                <a:effectLst/>
              </a:rPr>
              <a:t> протокола, Конвенции </a:t>
            </a:r>
            <a:r>
              <a:rPr lang="ru-RU" sz="1200" i="0" kern="1200" dirty="0" err="1">
                <a:solidFill>
                  <a:schemeClr val="tx1"/>
                </a:solidFill>
                <a:effectLst/>
              </a:rPr>
              <a:t>Минамата</a:t>
            </a:r>
            <a:r>
              <a:rPr lang="ru-RU" sz="1200" i="0" kern="1200" dirty="0">
                <a:solidFill>
                  <a:schemeClr val="tx1"/>
                </a:solidFill>
                <a:effectLst/>
              </a:rPr>
              <a:t>) </a:t>
            </a:r>
          </a:p>
          <a:p>
            <a:pPr marL="0" marR="0" indent="0" algn="l" defTabSz="914400" rtl="0" eaLnBrk="1" fontAlgn="auto" latinLnBrk="0" hangingPunct="1">
              <a:lnSpc>
                <a:spcPct val="100000"/>
              </a:lnSpc>
              <a:spcBef>
                <a:spcPts val="0"/>
              </a:spcBef>
              <a:spcAft>
                <a:spcPts val="0"/>
              </a:spcAft>
              <a:buClrTx/>
              <a:buSzTx/>
              <a:buFontTx/>
              <a:buNone/>
              <a:tabLst/>
              <a:defRPr/>
            </a:pPr>
            <a:r>
              <a:rPr lang="ru-RU" b="1" dirty="0"/>
              <a:t>Кроме</a:t>
            </a:r>
            <a:r>
              <a:rPr lang="ru-RU" b="1" baseline="0" dirty="0"/>
              <a:t> того, </a:t>
            </a:r>
            <a:r>
              <a:rPr lang="ru-RU" dirty="0"/>
              <a:t>стратегической основой для содействия химической безопасности во всем мире, основой для всех соглашений является</a:t>
            </a:r>
            <a:r>
              <a:rPr lang="ru-RU" baseline="0" dirty="0"/>
              <a:t> </a:t>
            </a:r>
            <a:r>
              <a:rPr lang="ru-RU" b="1" baseline="0" dirty="0"/>
              <a:t>С</a:t>
            </a:r>
            <a:r>
              <a:rPr lang="ru-RU" b="1" dirty="0"/>
              <a:t>тратегический подход к международному регулированию химических веществ </a:t>
            </a:r>
            <a:r>
              <a:rPr lang="ru-RU" dirty="0"/>
              <a:t>(СПМРХВ/</a:t>
            </a:r>
            <a:r>
              <a:rPr lang="en-US" dirty="0"/>
              <a:t>SAICM</a:t>
            </a:r>
            <a:r>
              <a:rPr lang="ru-RU" dirty="0"/>
              <a:t>) </a:t>
            </a:r>
            <a:endParaRPr lang="ru-RU" sz="1200" i="0" kern="1200" dirty="0">
              <a:solidFill>
                <a:schemeClr val="tx1"/>
              </a:solidFill>
              <a:effectLst/>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ru-RU" sz="1200" i="0" kern="1200" dirty="0">
                <a:solidFill>
                  <a:schemeClr val="tx1"/>
                </a:solidFill>
                <a:effectLst/>
              </a:rPr>
              <a:t>Однако при</a:t>
            </a:r>
            <a:r>
              <a:rPr lang="ru-RU" sz="1200" i="0" kern="1200" baseline="0" dirty="0">
                <a:solidFill>
                  <a:schemeClr val="tx1"/>
                </a:solidFill>
                <a:effectLst/>
              </a:rPr>
              <a:t> этом </a:t>
            </a:r>
            <a:r>
              <a:rPr lang="ru-RU" sz="1200" i="0" kern="1200" dirty="0">
                <a:solidFill>
                  <a:schemeClr val="tx1"/>
                </a:solidFill>
                <a:effectLst/>
              </a:rPr>
              <a:t>остается много проблем: отсутствие приоритетности рационального регулирования химических веществ в политических процессах на национальном уровне, законодательное ограничение, недостаточность информационных ресурсов</a:t>
            </a:r>
            <a:r>
              <a:rPr lang="en-US" sz="1200" i="0" kern="1200" dirty="0">
                <a:solidFill>
                  <a:schemeClr val="tx1"/>
                </a:solidFill>
                <a:effectLst/>
              </a:rPr>
              <a:t>,</a:t>
            </a:r>
            <a:r>
              <a:rPr lang="en-US" sz="1200" i="0" kern="1200" baseline="0" dirty="0">
                <a:solidFill>
                  <a:schemeClr val="tx1"/>
                </a:solidFill>
                <a:effectLst/>
              </a:rPr>
              <a:t> </a:t>
            </a:r>
            <a:r>
              <a:rPr lang="ru-RU" sz="1200" i="0" kern="1200" baseline="0" dirty="0">
                <a:solidFill>
                  <a:schemeClr val="tx1"/>
                </a:solidFill>
                <a:effectLst/>
              </a:rPr>
              <a:t>ограниченный доступ к ресурсным базам,</a:t>
            </a:r>
            <a:r>
              <a:rPr lang="ru-RU" sz="1200" i="0" kern="1200" dirty="0">
                <a:solidFill>
                  <a:schemeClr val="tx1"/>
                </a:solidFill>
                <a:effectLst/>
              </a:rPr>
              <a:t> нехватка адекватных финансовых средств</a:t>
            </a:r>
          </a:p>
          <a:p>
            <a:pPr marL="0" marR="0" lvl="0" indent="0" algn="just" defTabSz="914400" rtl="0" eaLnBrk="1" fontAlgn="auto" latinLnBrk="0" hangingPunct="1">
              <a:lnSpc>
                <a:spcPct val="100000"/>
              </a:lnSpc>
              <a:spcBef>
                <a:spcPts val="0"/>
              </a:spcBef>
              <a:spcAft>
                <a:spcPts val="0"/>
              </a:spcAft>
              <a:buClrTx/>
              <a:buSzTx/>
              <a:buFontTx/>
              <a:buNone/>
              <a:tabLst/>
              <a:defRPr/>
            </a:pPr>
            <a:r>
              <a:rPr lang="ru-RU" dirty="0"/>
              <a:t>Устойчивое рациональное управление химическими веществами имеет решающее значение для защиты здоровья человека и окружающей среды. Растущее глобальное производство и использование химических веществ, накопление в окружающей среде требует соответствующего расширения международного сотрудничества.</a:t>
            </a:r>
            <a:endParaRPr lang="en-US" dirty="0"/>
          </a:p>
          <a:p>
            <a:r>
              <a:rPr lang="en-US" dirty="0"/>
              <a:t>https://www.unece.org/environmental-policy/envwelcome.html</a:t>
            </a:r>
          </a:p>
          <a:p>
            <a:r>
              <a:rPr lang="en-US" dirty="0"/>
              <a:t>http://www.saicm.org/EmergingPolicyIssues/Endocrinenbsp;Disruptingnbsp;Chemicals/tabid/5476/language/en-US/Default.aspx</a:t>
            </a:r>
            <a:endParaRPr lang="ru-RU" dirty="0"/>
          </a:p>
        </p:txBody>
      </p:sp>
      <p:sp>
        <p:nvSpPr>
          <p:cNvPr id="4" name="Номер слайда 3"/>
          <p:cNvSpPr>
            <a:spLocks noGrp="1"/>
          </p:cNvSpPr>
          <p:nvPr>
            <p:ph type="sldNum" sz="quarter" idx="10"/>
          </p:nvPr>
        </p:nvSpPr>
        <p:spPr/>
        <p:txBody>
          <a:bodyPr/>
          <a:lstStyle/>
          <a:p>
            <a:fld id="{49A1827C-16DC-4794-9F37-701EA5965921}" type="slidenum">
              <a:rPr lang="ru-RU" smtClean="0"/>
              <a:pPr/>
              <a:t>58</a:t>
            </a:fld>
            <a:endParaRPr lang="ru-RU"/>
          </a:p>
        </p:txBody>
      </p:sp>
    </p:spTree>
    <p:extLst>
      <p:ext uri="{BB962C8B-B14F-4D97-AF65-F5344CB8AC3E}">
        <p14:creationId xmlns:p14="http://schemas.microsoft.com/office/powerpoint/2010/main" val="18299135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9A1827C-16DC-4794-9F37-701EA5965921}" type="slidenum">
              <a:rPr lang="ru-RU" smtClean="0"/>
              <a:pPr/>
              <a:t>59</a:t>
            </a:fld>
            <a:endParaRPr lang="ru-RU"/>
          </a:p>
        </p:txBody>
      </p:sp>
    </p:spTree>
    <p:extLst>
      <p:ext uri="{BB962C8B-B14F-4D97-AF65-F5344CB8AC3E}">
        <p14:creationId xmlns:p14="http://schemas.microsoft.com/office/powerpoint/2010/main" val="4227024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9A1827C-16DC-4794-9F37-701EA5965921}" type="slidenum">
              <a:rPr lang="ru-RU" smtClean="0"/>
              <a:pPr/>
              <a:t>60</a:t>
            </a:fld>
            <a:endParaRPr lang="ru-RU"/>
          </a:p>
        </p:txBody>
      </p:sp>
    </p:spTree>
    <p:extLst>
      <p:ext uri="{BB962C8B-B14F-4D97-AF65-F5344CB8AC3E}">
        <p14:creationId xmlns:p14="http://schemas.microsoft.com/office/powerpoint/2010/main" val="115453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9A1827C-16DC-4794-9F37-701EA5965921}" type="slidenum">
              <a:rPr lang="ru-RU" smtClean="0"/>
              <a:pPr/>
              <a:t>65</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9A1827C-16DC-4794-9F37-701EA5965921}" type="slidenum">
              <a:rPr lang="ru-RU" smtClean="0"/>
              <a:pPr/>
              <a:t>66</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9A1827C-16DC-4794-9F37-701EA5965921}" type="slidenum">
              <a:rPr lang="ru-RU" smtClean="0"/>
              <a:pPr/>
              <a:t>67</a:t>
            </a:fld>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Образ слайда 1"/>
          <p:cNvSpPr>
            <a:spLocks noGrp="1" noRot="1" noChangeAspect="1"/>
          </p:cNvSpPr>
          <p:nvPr>
            <p:ph type="sldImg"/>
          </p:nvPr>
        </p:nvSpPr>
        <p:spPr bwMode="auto">
          <a:noFill/>
          <a:ln>
            <a:solidFill>
              <a:srgbClr val="000000"/>
            </a:solidFill>
            <a:miter lim="800000"/>
            <a:headEnd/>
            <a:tailEnd/>
          </a:ln>
        </p:spPr>
      </p:sp>
      <p:sp>
        <p:nvSpPr>
          <p:cNvPr id="29698" name="Заметки 2"/>
          <p:cNvSpPr>
            <a:spLocks noGrp="1"/>
          </p:cNvSpPr>
          <p:nvPr>
            <p:ph type="body" idx="1"/>
          </p:nvPr>
        </p:nvSpPr>
        <p:spPr bwMode="auto">
          <a:noFill/>
        </p:spPr>
        <p:txBody>
          <a:bodyPr/>
          <a:lstStyle/>
          <a:p>
            <a:endParaRPr lang="ru-RU"/>
          </a:p>
        </p:txBody>
      </p:sp>
      <p:sp>
        <p:nvSpPr>
          <p:cNvPr id="29699" name="Номер слайда 3"/>
          <p:cNvSpPr>
            <a:spLocks noGrp="1"/>
          </p:cNvSpPr>
          <p:nvPr>
            <p:ph type="sldNum" sz="quarter" idx="5"/>
          </p:nvPr>
        </p:nvSpPr>
        <p:spPr bwMode="auto">
          <a:noFill/>
          <a:ln>
            <a:miter lim="800000"/>
            <a:headEnd/>
            <a:tailEnd/>
          </a:ln>
        </p:spPr>
        <p:txBody>
          <a:bodyPr/>
          <a:lstStyle/>
          <a:p>
            <a:fld id="{62880176-946C-48EE-891A-369303A2BA84}" type="slidenum">
              <a:rPr lang="ru-RU" smtClean="0">
                <a:cs typeface="Arial" charset="0"/>
              </a:rPr>
              <a:pPr/>
              <a:t>69</a:t>
            </a:fld>
            <a:endParaRPr lang="ru-RU">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Образ слайда 1"/>
          <p:cNvSpPr>
            <a:spLocks noGrp="1" noRot="1" noChangeAspect="1"/>
          </p:cNvSpPr>
          <p:nvPr>
            <p:ph type="sldImg"/>
          </p:nvPr>
        </p:nvSpPr>
        <p:spPr bwMode="auto">
          <a:noFill/>
          <a:ln>
            <a:solidFill>
              <a:srgbClr val="000000"/>
            </a:solidFill>
            <a:miter lim="800000"/>
            <a:headEnd/>
            <a:tailEnd/>
          </a:ln>
        </p:spPr>
      </p:sp>
      <p:sp>
        <p:nvSpPr>
          <p:cNvPr id="29698" name="Заметки 2"/>
          <p:cNvSpPr>
            <a:spLocks noGrp="1"/>
          </p:cNvSpPr>
          <p:nvPr>
            <p:ph type="body" idx="1"/>
          </p:nvPr>
        </p:nvSpPr>
        <p:spPr bwMode="auto">
          <a:noFill/>
        </p:spPr>
        <p:txBody>
          <a:bodyPr/>
          <a:lstStyle/>
          <a:p>
            <a:endParaRPr lang="ru-RU"/>
          </a:p>
        </p:txBody>
      </p:sp>
      <p:sp>
        <p:nvSpPr>
          <p:cNvPr id="29699" name="Номер слайда 3"/>
          <p:cNvSpPr>
            <a:spLocks noGrp="1"/>
          </p:cNvSpPr>
          <p:nvPr>
            <p:ph type="sldNum" sz="quarter" idx="5"/>
          </p:nvPr>
        </p:nvSpPr>
        <p:spPr bwMode="auto">
          <a:noFill/>
          <a:ln>
            <a:miter lim="800000"/>
            <a:headEnd/>
            <a:tailEnd/>
          </a:ln>
        </p:spPr>
        <p:txBody>
          <a:bodyPr/>
          <a:lstStyle/>
          <a:p>
            <a:fld id="{62880176-946C-48EE-891A-369303A2BA84}" type="slidenum">
              <a:rPr lang="ru-RU" smtClean="0">
                <a:cs typeface="Arial" charset="0"/>
              </a:rPr>
              <a:pPr/>
              <a:t>73</a:t>
            </a:fld>
            <a:endParaRPr lang="ru-RU">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765B7AD8-26F1-4818-92A6-BAE8E16A9B37}" type="datetimeFigureOut">
              <a:rPr lang="ru-BY" smtClean="0"/>
              <a:t>11.11.2020</a:t>
            </a:fld>
            <a:endParaRPr lang="ru-BY"/>
          </a:p>
        </p:txBody>
      </p:sp>
      <p:sp>
        <p:nvSpPr>
          <p:cNvPr id="5" name="Footer Placeholder 4"/>
          <p:cNvSpPr>
            <a:spLocks noGrp="1"/>
          </p:cNvSpPr>
          <p:nvPr>
            <p:ph type="ftr" sz="quarter" idx="11"/>
          </p:nvPr>
        </p:nvSpPr>
        <p:spPr/>
        <p:txBody>
          <a:bodyPr/>
          <a:lstStyle/>
          <a:p>
            <a:endParaRPr lang="ru-BY"/>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8203505-16B6-4480-8FB4-ECCBF79F51CE}" type="slidenum">
              <a:rPr lang="ru-BY" smtClean="0"/>
              <a:t>‹#›</a:t>
            </a:fld>
            <a:endParaRPr lang="ru-BY"/>
          </a:p>
        </p:txBody>
      </p:sp>
    </p:spTree>
    <p:extLst>
      <p:ext uri="{BB962C8B-B14F-4D97-AF65-F5344CB8AC3E}">
        <p14:creationId xmlns:p14="http://schemas.microsoft.com/office/powerpoint/2010/main" val="3606859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65B7AD8-26F1-4818-92A6-BAE8E16A9B37}" type="datetimeFigureOut">
              <a:rPr lang="ru-BY" smtClean="0"/>
              <a:t>11.11.2020</a:t>
            </a:fld>
            <a:endParaRPr lang="ru-BY"/>
          </a:p>
        </p:txBody>
      </p:sp>
      <p:sp>
        <p:nvSpPr>
          <p:cNvPr id="5" name="Footer Placeholder 4"/>
          <p:cNvSpPr>
            <a:spLocks noGrp="1"/>
          </p:cNvSpPr>
          <p:nvPr>
            <p:ph type="ftr" sz="quarter" idx="11"/>
          </p:nvPr>
        </p:nvSpPr>
        <p:spPr/>
        <p:txBody>
          <a:bodyPr/>
          <a:lstStyle/>
          <a:p>
            <a:endParaRPr lang="ru-BY"/>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8203505-16B6-4480-8FB4-ECCBF79F51CE}" type="slidenum">
              <a:rPr lang="ru-BY" smtClean="0"/>
              <a:t>‹#›</a:t>
            </a:fld>
            <a:endParaRPr lang="ru-BY"/>
          </a:p>
        </p:txBody>
      </p:sp>
    </p:spTree>
    <p:extLst>
      <p:ext uri="{BB962C8B-B14F-4D97-AF65-F5344CB8AC3E}">
        <p14:creationId xmlns:p14="http://schemas.microsoft.com/office/powerpoint/2010/main" val="2406866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65B7AD8-26F1-4818-92A6-BAE8E16A9B37}" type="datetimeFigureOut">
              <a:rPr lang="ru-BY" smtClean="0"/>
              <a:t>11.11.2020</a:t>
            </a:fld>
            <a:endParaRPr lang="ru-BY"/>
          </a:p>
        </p:txBody>
      </p:sp>
      <p:sp>
        <p:nvSpPr>
          <p:cNvPr id="5" name="Footer Placeholder 4"/>
          <p:cNvSpPr>
            <a:spLocks noGrp="1"/>
          </p:cNvSpPr>
          <p:nvPr>
            <p:ph type="ftr" sz="quarter" idx="11"/>
          </p:nvPr>
        </p:nvSpPr>
        <p:spPr/>
        <p:txBody>
          <a:bodyPr/>
          <a:lstStyle/>
          <a:p>
            <a:endParaRPr lang="ru-BY"/>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8203505-16B6-4480-8FB4-ECCBF79F51CE}" type="slidenum">
              <a:rPr lang="ru-BY" smtClean="0"/>
              <a:t>‹#›</a:t>
            </a:fld>
            <a:endParaRPr lang="ru-BY"/>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041847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765B7AD8-26F1-4818-92A6-BAE8E16A9B37}" type="datetimeFigureOut">
              <a:rPr lang="ru-BY" smtClean="0"/>
              <a:t>11.11.2020</a:t>
            </a:fld>
            <a:endParaRPr lang="ru-BY"/>
          </a:p>
        </p:txBody>
      </p:sp>
      <p:sp>
        <p:nvSpPr>
          <p:cNvPr id="6" name="Footer Placeholder 5"/>
          <p:cNvSpPr>
            <a:spLocks noGrp="1"/>
          </p:cNvSpPr>
          <p:nvPr>
            <p:ph type="ftr" sz="quarter" idx="11"/>
          </p:nvPr>
        </p:nvSpPr>
        <p:spPr/>
        <p:txBody>
          <a:bodyPr/>
          <a:lstStyle/>
          <a:p>
            <a:endParaRPr lang="ru-BY"/>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8203505-16B6-4480-8FB4-ECCBF79F51CE}" type="slidenum">
              <a:rPr lang="ru-BY" smtClean="0"/>
              <a:t>‹#›</a:t>
            </a:fld>
            <a:endParaRPr lang="ru-BY"/>
          </a:p>
        </p:txBody>
      </p:sp>
    </p:spTree>
    <p:extLst>
      <p:ext uri="{BB962C8B-B14F-4D97-AF65-F5344CB8AC3E}">
        <p14:creationId xmlns:p14="http://schemas.microsoft.com/office/powerpoint/2010/main" val="2487361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765B7AD8-26F1-4818-92A6-BAE8E16A9B37}" type="datetimeFigureOut">
              <a:rPr lang="ru-BY" smtClean="0"/>
              <a:t>11.11.2020</a:t>
            </a:fld>
            <a:endParaRPr lang="ru-BY"/>
          </a:p>
        </p:txBody>
      </p:sp>
      <p:sp>
        <p:nvSpPr>
          <p:cNvPr id="6" name="Footer Placeholder 5"/>
          <p:cNvSpPr>
            <a:spLocks noGrp="1"/>
          </p:cNvSpPr>
          <p:nvPr>
            <p:ph type="ftr" sz="quarter" idx="11"/>
          </p:nvPr>
        </p:nvSpPr>
        <p:spPr/>
        <p:txBody>
          <a:bodyPr/>
          <a:lstStyle/>
          <a:p>
            <a:endParaRPr lang="ru-BY"/>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8203505-16B6-4480-8FB4-ECCBF79F51CE}" type="slidenum">
              <a:rPr lang="ru-BY" smtClean="0"/>
              <a:t>‹#›</a:t>
            </a:fld>
            <a:endParaRPr lang="ru-BY"/>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724492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765B7AD8-26F1-4818-92A6-BAE8E16A9B37}" type="datetimeFigureOut">
              <a:rPr lang="ru-BY" smtClean="0"/>
              <a:t>11.11.2020</a:t>
            </a:fld>
            <a:endParaRPr lang="ru-BY"/>
          </a:p>
        </p:txBody>
      </p:sp>
      <p:sp>
        <p:nvSpPr>
          <p:cNvPr id="6" name="Footer Placeholder 5"/>
          <p:cNvSpPr>
            <a:spLocks noGrp="1"/>
          </p:cNvSpPr>
          <p:nvPr>
            <p:ph type="ftr" sz="quarter" idx="11"/>
          </p:nvPr>
        </p:nvSpPr>
        <p:spPr/>
        <p:txBody>
          <a:bodyPr/>
          <a:lstStyle/>
          <a:p>
            <a:endParaRPr lang="ru-BY"/>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8203505-16B6-4480-8FB4-ECCBF79F51CE}" type="slidenum">
              <a:rPr lang="ru-BY" smtClean="0"/>
              <a:t>‹#›</a:t>
            </a:fld>
            <a:endParaRPr lang="ru-BY"/>
          </a:p>
        </p:txBody>
      </p:sp>
    </p:spTree>
    <p:extLst>
      <p:ext uri="{BB962C8B-B14F-4D97-AF65-F5344CB8AC3E}">
        <p14:creationId xmlns:p14="http://schemas.microsoft.com/office/powerpoint/2010/main" val="9268562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65B7AD8-26F1-4818-92A6-BAE8E16A9B37}" type="datetimeFigureOut">
              <a:rPr lang="ru-BY" smtClean="0"/>
              <a:t>11.11.2020</a:t>
            </a:fld>
            <a:endParaRPr lang="ru-BY"/>
          </a:p>
        </p:txBody>
      </p:sp>
      <p:sp>
        <p:nvSpPr>
          <p:cNvPr id="5" name="Footer Placeholder 4"/>
          <p:cNvSpPr>
            <a:spLocks noGrp="1"/>
          </p:cNvSpPr>
          <p:nvPr>
            <p:ph type="ftr" sz="quarter" idx="11"/>
          </p:nvPr>
        </p:nvSpPr>
        <p:spPr/>
        <p:txBody>
          <a:bodyPr/>
          <a:lstStyle/>
          <a:p>
            <a:endParaRPr lang="ru-BY"/>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8203505-16B6-4480-8FB4-ECCBF79F51CE}" type="slidenum">
              <a:rPr lang="ru-BY" smtClean="0"/>
              <a:t>‹#›</a:t>
            </a:fld>
            <a:endParaRPr lang="ru-BY"/>
          </a:p>
        </p:txBody>
      </p:sp>
    </p:spTree>
    <p:extLst>
      <p:ext uri="{BB962C8B-B14F-4D97-AF65-F5344CB8AC3E}">
        <p14:creationId xmlns:p14="http://schemas.microsoft.com/office/powerpoint/2010/main" val="18644216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65B7AD8-26F1-4818-92A6-BAE8E16A9B37}" type="datetimeFigureOut">
              <a:rPr lang="ru-BY" smtClean="0"/>
              <a:t>11.11.2020</a:t>
            </a:fld>
            <a:endParaRPr lang="ru-BY"/>
          </a:p>
        </p:txBody>
      </p:sp>
      <p:sp>
        <p:nvSpPr>
          <p:cNvPr id="5" name="Footer Placeholder 4"/>
          <p:cNvSpPr>
            <a:spLocks noGrp="1"/>
          </p:cNvSpPr>
          <p:nvPr>
            <p:ph type="ftr" sz="quarter" idx="11"/>
          </p:nvPr>
        </p:nvSpPr>
        <p:spPr/>
        <p:txBody>
          <a:bodyPr/>
          <a:lstStyle/>
          <a:p>
            <a:endParaRPr lang="ru-BY"/>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8203505-16B6-4480-8FB4-ECCBF79F51CE}" type="slidenum">
              <a:rPr lang="ru-BY" smtClean="0"/>
              <a:t>‹#›</a:t>
            </a:fld>
            <a:endParaRPr lang="ru-BY"/>
          </a:p>
        </p:txBody>
      </p:sp>
    </p:spTree>
    <p:extLst>
      <p:ext uri="{BB962C8B-B14F-4D97-AF65-F5344CB8AC3E}">
        <p14:creationId xmlns:p14="http://schemas.microsoft.com/office/powerpoint/2010/main" val="2744877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65B7AD8-26F1-4818-92A6-BAE8E16A9B37}" type="datetimeFigureOut">
              <a:rPr lang="ru-BY" smtClean="0"/>
              <a:t>11.11.2020</a:t>
            </a:fld>
            <a:endParaRPr lang="ru-BY"/>
          </a:p>
        </p:txBody>
      </p:sp>
      <p:sp>
        <p:nvSpPr>
          <p:cNvPr id="5" name="Footer Placeholder 4"/>
          <p:cNvSpPr>
            <a:spLocks noGrp="1"/>
          </p:cNvSpPr>
          <p:nvPr>
            <p:ph type="ftr" sz="quarter" idx="11"/>
          </p:nvPr>
        </p:nvSpPr>
        <p:spPr/>
        <p:txBody>
          <a:bodyPr/>
          <a:lstStyle/>
          <a:p>
            <a:endParaRPr lang="ru-BY"/>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8203505-16B6-4480-8FB4-ECCBF79F51CE}" type="slidenum">
              <a:rPr lang="ru-BY" smtClean="0"/>
              <a:t>‹#›</a:t>
            </a:fld>
            <a:endParaRPr lang="ru-BY"/>
          </a:p>
        </p:txBody>
      </p:sp>
    </p:spTree>
    <p:extLst>
      <p:ext uri="{BB962C8B-B14F-4D97-AF65-F5344CB8AC3E}">
        <p14:creationId xmlns:p14="http://schemas.microsoft.com/office/powerpoint/2010/main" val="856081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65B7AD8-26F1-4818-92A6-BAE8E16A9B37}" type="datetimeFigureOut">
              <a:rPr lang="ru-BY" smtClean="0"/>
              <a:t>11.11.2020</a:t>
            </a:fld>
            <a:endParaRPr lang="ru-BY"/>
          </a:p>
        </p:txBody>
      </p:sp>
      <p:sp>
        <p:nvSpPr>
          <p:cNvPr id="5" name="Footer Placeholder 4"/>
          <p:cNvSpPr>
            <a:spLocks noGrp="1"/>
          </p:cNvSpPr>
          <p:nvPr>
            <p:ph type="ftr" sz="quarter" idx="11"/>
          </p:nvPr>
        </p:nvSpPr>
        <p:spPr/>
        <p:txBody>
          <a:bodyPr/>
          <a:lstStyle/>
          <a:p>
            <a:endParaRPr lang="ru-BY"/>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8203505-16B6-4480-8FB4-ECCBF79F51CE}" type="slidenum">
              <a:rPr lang="ru-BY" smtClean="0"/>
              <a:t>‹#›</a:t>
            </a:fld>
            <a:endParaRPr lang="ru-BY"/>
          </a:p>
        </p:txBody>
      </p:sp>
    </p:spTree>
    <p:extLst>
      <p:ext uri="{BB962C8B-B14F-4D97-AF65-F5344CB8AC3E}">
        <p14:creationId xmlns:p14="http://schemas.microsoft.com/office/powerpoint/2010/main" val="2056676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765B7AD8-26F1-4818-92A6-BAE8E16A9B37}" type="datetimeFigureOut">
              <a:rPr lang="ru-BY" smtClean="0"/>
              <a:t>11.11.2020</a:t>
            </a:fld>
            <a:endParaRPr lang="ru-BY"/>
          </a:p>
        </p:txBody>
      </p:sp>
      <p:sp>
        <p:nvSpPr>
          <p:cNvPr id="6" name="Footer Placeholder 5"/>
          <p:cNvSpPr>
            <a:spLocks noGrp="1"/>
          </p:cNvSpPr>
          <p:nvPr>
            <p:ph type="ftr" sz="quarter" idx="11"/>
          </p:nvPr>
        </p:nvSpPr>
        <p:spPr/>
        <p:txBody>
          <a:bodyPr/>
          <a:lstStyle/>
          <a:p>
            <a:endParaRPr lang="ru-BY"/>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8203505-16B6-4480-8FB4-ECCBF79F51CE}" type="slidenum">
              <a:rPr lang="ru-BY" smtClean="0"/>
              <a:t>‹#›</a:t>
            </a:fld>
            <a:endParaRPr lang="ru-BY"/>
          </a:p>
        </p:txBody>
      </p:sp>
    </p:spTree>
    <p:extLst>
      <p:ext uri="{BB962C8B-B14F-4D97-AF65-F5344CB8AC3E}">
        <p14:creationId xmlns:p14="http://schemas.microsoft.com/office/powerpoint/2010/main" val="3118137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765B7AD8-26F1-4818-92A6-BAE8E16A9B37}" type="datetimeFigureOut">
              <a:rPr lang="ru-BY" smtClean="0"/>
              <a:t>11.11.2020</a:t>
            </a:fld>
            <a:endParaRPr lang="ru-BY"/>
          </a:p>
        </p:txBody>
      </p:sp>
      <p:sp>
        <p:nvSpPr>
          <p:cNvPr id="8" name="Footer Placeholder 7"/>
          <p:cNvSpPr>
            <a:spLocks noGrp="1"/>
          </p:cNvSpPr>
          <p:nvPr>
            <p:ph type="ftr" sz="quarter" idx="11"/>
          </p:nvPr>
        </p:nvSpPr>
        <p:spPr/>
        <p:txBody>
          <a:bodyPr/>
          <a:lstStyle/>
          <a:p>
            <a:endParaRPr lang="ru-BY"/>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8203505-16B6-4480-8FB4-ECCBF79F51CE}" type="slidenum">
              <a:rPr lang="ru-BY" smtClean="0"/>
              <a:t>‹#›</a:t>
            </a:fld>
            <a:endParaRPr lang="ru-BY"/>
          </a:p>
        </p:txBody>
      </p:sp>
    </p:spTree>
    <p:extLst>
      <p:ext uri="{BB962C8B-B14F-4D97-AF65-F5344CB8AC3E}">
        <p14:creationId xmlns:p14="http://schemas.microsoft.com/office/powerpoint/2010/main" val="1999587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765B7AD8-26F1-4818-92A6-BAE8E16A9B37}" type="datetimeFigureOut">
              <a:rPr lang="ru-BY" smtClean="0"/>
              <a:t>11.11.2020</a:t>
            </a:fld>
            <a:endParaRPr lang="ru-BY"/>
          </a:p>
        </p:txBody>
      </p:sp>
      <p:sp>
        <p:nvSpPr>
          <p:cNvPr id="4" name="Footer Placeholder 3"/>
          <p:cNvSpPr>
            <a:spLocks noGrp="1"/>
          </p:cNvSpPr>
          <p:nvPr>
            <p:ph type="ftr" sz="quarter" idx="11"/>
          </p:nvPr>
        </p:nvSpPr>
        <p:spPr/>
        <p:txBody>
          <a:bodyPr/>
          <a:lstStyle/>
          <a:p>
            <a:endParaRPr lang="ru-BY"/>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8203505-16B6-4480-8FB4-ECCBF79F51CE}" type="slidenum">
              <a:rPr lang="ru-BY" smtClean="0"/>
              <a:t>‹#›</a:t>
            </a:fld>
            <a:endParaRPr lang="ru-BY"/>
          </a:p>
        </p:txBody>
      </p:sp>
    </p:spTree>
    <p:extLst>
      <p:ext uri="{BB962C8B-B14F-4D97-AF65-F5344CB8AC3E}">
        <p14:creationId xmlns:p14="http://schemas.microsoft.com/office/powerpoint/2010/main" val="147323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5B7AD8-26F1-4818-92A6-BAE8E16A9B37}" type="datetimeFigureOut">
              <a:rPr lang="ru-BY" smtClean="0"/>
              <a:t>11.11.2020</a:t>
            </a:fld>
            <a:endParaRPr lang="ru-BY"/>
          </a:p>
        </p:txBody>
      </p:sp>
      <p:sp>
        <p:nvSpPr>
          <p:cNvPr id="3" name="Footer Placeholder 2"/>
          <p:cNvSpPr>
            <a:spLocks noGrp="1"/>
          </p:cNvSpPr>
          <p:nvPr>
            <p:ph type="ftr" sz="quarter" idx="11"/>
          </p:nvPr>
        </p:nvSpPr>
        <p:spPr/>
        <p:txBody>
          <a:bodyPr/>
          <a:lstStyle/>
          <a:p>
            <a:endParaRPr lang="ru-BY"/>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8203505-16B6-4480-8FB4-ECCBF79F51CE}" type="slidenum">
              <a:rPr lang="ru-BY" smtClean="0"/>
              <a:t>‹#›</a:t>
            </a:fld>
            <a:endParaRPr lang="ru-BY"/>
          </a:p>
        </p:txBody>
      </p:sp>
    </p:spTree>
    <p:extLst>
      <p:ext uri="{BB962C8B-B14F-4D97-AF65-F5344CB8AC3E}">
        <p14:creationId xmlns:p14="http://schemas.microsoft.com/office/powerpoint/2010/main" val="370796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765B7AD8-26F1-4818-92A6-BAE8E16A9B37}" type="datetimeFigureOut">
              <a:rPr lang="ru-BY" smtClean="0"/>
              <a:t>11.11.2020</a:t>
            </a:fld>
            <a:endParaRPr lang="ru-BY"/>
          </a:p>
        </p:txBody>
      </p:sp>
      <p:sp>
        <p:nvSpPr>
          <p:cNvPr id="6" name="Footer Placeholder 5"/>
          <p:cNvSpPr>
            <a:spLocks noGrp="1"/>
          </p:cNvSpPr>
          <p:nvPr>
            <p:ph type="ftr" sz="quarter" idx="11"/>
          </p:nvPr>
        </p:nvSpPr>
        <p:spPr/>
        <p:txBody>
          <a:bodyPr/>
          <a:lstStyle/>
          <a:p>
            <a:endParaRPr lang="ru-BY"/>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8203505-16B6-4480-8FB4-ECCBF79F51CE}" type="slidenum">
              <a:rPr lang="ru-BY" smtClean="0"/>
              <a:t>‹#›</a:t>
            </a:fld>
            <a:endParaRPr lang="ru-BY"/>
          </a:p>
        </p:txBody>
      </p:sp>
    </p:spTree>
    <p:extLst>
      <p:ext uri="{BB962C8B-B14F-4D97-AF65-F5344CB8AC3E}">
        <p14:creationId xmlns:p14="http://schemas.microsoft.com/office/powerpoint/2010/main" val="1063059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765B7AD8-26F1-4818-92A6-BAE8E16A9B37}" type="datetimeFigureOut">
              <a:rPr lang="ru-BY" smtClean="0"/>
              <a:t>11.11.2020</a:t>
            </a:fld>
            <a:endParaRPr lang="ru-BY"/>
          </a:p>
        </p:txBody>
      </p:sp>
      <p:sp>
        <p:nvSpPr>
          <p:cNvPr id="6" name="Footer Placeholder 5"/>
          <p:cNvSpPr>
            <a:spLocks noGrp="1"/>
          </p:cNvSpPr>
          <p:nvPr>
            <p:ph type="ftr" sz="quarter" idx="11"/>
          </p:nvPr>
        </p:nvSpPr>
        <p:spPr/>
        <p:txBody>
          <a:bodyPr/>
          <a:lstStyle/>
          <a:p>
            <a:endParaRPr lang="ru-BY"/>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8203505-16B6-4480-8FB4-ECCBF79F51CE}" type="slidenum">
              <a:rPr lang="ru-BY" smtClean="0"/>
              <a:t>‹#›</a:t>
            </a:fld>
            <a:endParaRPr lang="ru-BY"/>
          </a:p>
        </p:txBody>
      </p:sp>
    </p:spTree>
    <p:extLst>
      <p:ext uri="{BB962C8B-B14F-4D97-AF65-F5344CB8AC3E}">
        <p14:creationId xmlns:p14="http://schemas.microsoft.com/office/powerpoint/2010/main" val="2547638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65B7AD8-26F1-4818-92A6-BAE8E16A9B37}" type="datetimeFigureOut">
              <a:rPr lang="ru-BY" smtClean="0"/>
              <a:t>11.11.2020</a:t>
            </a:fld>
            <a:endParaRPr lang="ru-BY"/>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BY"/>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8203505-16B6-4480-8FB4-ECCBF79F51CE}" type="slidenum">
              <a:rPr lang="ru-BY" smtClean="0"/>
              <a:t>‹#›</a:t>
            </a:fld>
            <a:endParaRPr lang="ru-BY"/>
          </a:p>
        </p:txBody>
      </p:sp>
    </p:spTree>
    <p:extLst>
      <p:ext uri="{BB962C8B-B14F-4D97-AF65-F5344CB8AC3E}">
        <p14:creationId xmlns:p14="http://schemas.microsoft.com/office/powerpoint/2010/main" val="4093095533"/>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3" Type="http://schemas.openxmlformats.org/officeDocument/2006/relationships/hyperlink" Target="http://images.yandex.ru/yandsearch?source=psearch&amp;text=%D1%81%D1%82%D1%80%D0%B0%D1%82%D0%B5%D0%B3%D0%B8%D1%87%D0%B5%D1%81%D0%BA%D0%B8%D0%B9%20%D0%BF%D0%BE%D0%B4%D1%85%D0%BE%D0%B4%20%D0%BA%20%D0%B1%D0%B5%D0%B7%D0%BE%D0%BF%D0%B0%D1%81%D0%BD%D0%BE%D0%BC%D1%83%20%D1%80%D0%B5%D0%B3%D1%83%D0%BB%D0%B8%D1%80%D0%BE%D0%B2%D0%B0%D0%BD%D0%B8%D1%8E%20%D1%85%D0%B8%D0%BC%D0%B8%D1%87%D0%B5%D1%81%D0%BA%D0%B8%D1%85%20%D0%B2%D0%B5%D1%89%D0%B5%D1%81%D1%82%D0%B2%20%20%20%20SAICM&amp;img_url=http://www.iup.uni-bremen.de/mercury/img/fnd/unep.gif&amp;pos=0&amp;rpt=simage&amp;lr=213" TargetMode="External"/><Relationship Id="rId2" Type="http://schemas.openxmlformats.org/officeDocument/2006/relationships/image" Target="../media/image21.png"/><Relationship Id="rId1" Type="http://schemas.openxmlformats.org/officeDocument/2006/relationships/slideLayout" Target="../slideLayouts/slideLayout7.xml"/><Relationship Id="rId6" Type="http://schemas.openxmlformats.org/officeDocument/2006/relationships/image" Target="../media/image23.jpeg"/><Relationship Id="rId5" Type="http://schemas.openxmlformats.org/officeDocument/2006/relationships/hyperlink" Target="http://images.yandex.ru/yandsearch?source=psearch&amp;text=%D1%81%D1%82%D1%80%D0%B0%D1%82%D0%B5%D0%B3%D0%B8%D1%87%D0%B5%D1%81%D0%BA%D0%B8%D0%B9%20%D0%BF%D0%BE%D0%B4%D1%85%D0%BE%D0%B4%20%D0%BA%20%D0%B1%D0%B5%D0%B7%D0%BE%D0%BF%D0%B0%D1%81%D0%BD%D0%BE%D0%BC%D1%83%20%D1%80%D0%B5%D0%B3%D1%83%D0%BB%D0%B8%D1%80%D0%BE%D0%B2%D0%B0%D0%BD%D0%B8%D1%8E%20%D1%85%D0%B8%D0%BC%D0%B8%D1%87%D0%B5%D1%81%D0%BA%D0%B8%D1%85%20%D0%B2%D0%B5%D1%89%D0%B5%D1%81%D1%82%D0%B2%20%20%20%20SAICM&amp;img_url=http://www.auditfinprom.ru/images/irfs.jpg&amp;pos=2&amp;rpt=simage&amp;lr=213" TargetMode="External"/><Relationship Id="rId4" Type="http://schemas.openxmlformats.org/officeDocument/2006/relationships/image" Target="../media/image22.jpeg"/></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3" Type="http://schemas.openxmlformats.org/officeDocument/2006/relationships/hyperlink" Target="http://www.saicm.org/"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3" Type="http://schemas.openxmlformats.org/officeDocument/2006/relationships/image" Target="../media/image26.png"/><Relationship Id="rId7" Type="http://schemas.openxmlformats.org/officeDocument/2006/relationships/image" Target="../media/image29.png"/><Relationship Id="rId2" Type="http://schemas.openxmlformats.org/officeDocument/2006/relationships/image" Target="../media/image25.png"/><Relationship Id="rId1" Type="http://schemas.openxmlformats.org/officeDocument/2006/relationships/slideLayout" Target="../slideLayouts/slideLayout7.xml"/><Relationship Id="rId6" Type="http://schemas.openxmlformats.org/officeDocument/2006/relationships/image" Target="../media/image24.png"/><Relationship Id="rId5" Type="http://schemas.openxmlformats.org/officeDocument/2006/relationships/image" Target="../media/image28.png"/><Relationship Id="rId4" Type="http://schemas.openxmlformats.org/officeDocument/2006/relationships/image" Target="../media/image27.png"/></Relationships>
</file>

<file path=ppt/slides/_rels/slide69.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8" Type="http://schemas.openxmlformats.org/officeDocument/2006/relationships/hyperlink" Target="https://en.wikipedia.org/wiki/Mirex" TargetMode="External"/><Relationship Id="rId13" Type="http://schemas.openxmlformats.org/officeDocument/2006/relationships/hyperlink" Target="https://ru.wikipedia.org/wiki/%D0%94%D0%B8%D0%BE%D0%BA%D1%81%D0%B8%D0%BD" TargetMode="External"/><Relationship Id="rId3" Type="http://schemas.openxmlformats.org/officeDocument/2006/relationships/hyperlink" Target="https://ru.wikipedia.org/wiki/%D0%90%D0%BB%D1%8C%D0%B4%D1%80%D0%B8%D0%BD" TargetMode="External"/><Relationship Id="rId7" Type="http://schemas.openxmlformats.org/officeDocument/2006/relationships/hyperlink" Target="https://ru.wikipedia.org/wiki/%D0%A5%D0%BB%D0%BE%D1%80%D0%B4%D0%B0%D0%BD" TargetMode="External"/><Relationship Id="rId12" Type="http://schemas.openxmlformats.org/officeDocument/2006/relationships/hyperlink" Target="https://ru.wikipedia.org/wiki/%D0%93%D0%B5%D0%BA%D1%81%D0%B0%D1%85%D0%BB%D0%BE%D1%80%D0%B1%D0%B5%D0%BD%D0%B7%D0%BE%D0%BB" TargetMode="External"/><Relationship Id="rId2" Type="http://schemas.openxmlformats.org/officeDocument/2006/relationships/hyperlink" Target="https://ru.wikipedia.org/wiki/%D0%94%D0%94%D0%A2_(%D0%B8%D0%BD%D1%81%D0%B5%D0%BA%D1%82%D0%B8%D1%86%D0%B8%D0%B4)" TargetMode="External"/><Relationship Id="rId1" Type="http://schemas.openxmlformats.org/officeDocument/2006/relationships/slideLayout" Target="../slideLayouts/slideLayout6.xml"/><Relationship Id="rId6" Type="http://schemas.openxmlformats.org/officeDocument/2006/relationships/hyperlink" Target="https://ru.wikipedia.org/wiki/%D0%AD%D0%BD%D0%B4%D1%80%D0%B8%D0%BD" TargetMode="External"/><Relationship Id="rId11" Type="http://schemas.openxmlformats.org/officeDocument/2006/relationships/hyperlink" Target="https://ru.wikipedia.org/wiki/%D0%9F%D0%BE%D0%BB%D0%B8%D1%85%D0%BB%D0%BE%D1%80%D0%B8%D1%80%D0%BE%D0%B2%D0%B0%D0%BD%D0%BD%D1%8B%D0%B5_%D0%B4%D0%B8%D1%84%D0%B5%D0%BD%D0%B8%D0%BB%D1%8B" TargetMode="External"/><Relationship Id="rId5" Type="http://schemas.openxmlformats.org/officeDocument/2006/relationships/hyperlink" Target="https://ru.wikipedia.org/wiki/%D0%9F%D0%B5%D1%80%D0%B8%D0%BE%D0%B4_%D0%BF%D0%BE%D0%BB%D1%83%D0%B2%D1%8B%D0%B2%D0%B5%D0%B4%D0%B5%D0%BD%D0%B8%D1%8F" TargetMode="External"/><Relationship Id="rId10" Type="http://schemas.openxmlformats.org/officeDocument/2006/relationships/hyperlink" Target="https://ru.wikipedia.org/wiki/%D0%93%D0%B5%D0%BF%D1%82%D0%B0%D1%85%D0%BB%D0%BE%D1%80" TargetMode="External"/><Relationship Id="rId4" Type="http://schemas.openxmlformats.org/officeDocument/2006/relationships/hyperlink" Target="https://ru.wikipedia.org/wiki/%D0%94%D0%B8%D0%BB%D1%8C%D0%B4%D1%80%D0%B8%D0%BD" TargetMode="External"/><Relationship Id="rId9" Type="http://schemas.openxmlformats.org/officeDocument/2006/relationships/hyperlink" Target="https://ru.wikipedia.org/w/index.php?title=%D0%A2%D0%BE%D0%BA%D1%81%D0%B0%D1%84%D0%B5%D0%BD&amp;action=edit&amp;redlink=1" TargetMode="External"/><Relationship Id="rId14" Type="http://schemas.openxmlformats.org/officeDocument/2006/relationships/hyperlink" Target="https://ru.wikipedia.org/wiki/%D0%9F%D0%BE%D0%BB%D0%B8%D1%85%D0%BB%D0%BE%D1%80%D0%B4%D0%B8%D0%B1%D0%B5%D0%BD%D0%B7%D0%BE%D1%84%D1%83%D1%80%D0%B0%D0%BD" TargetMode="External"/></Relationships>
</file>

<file path=ppt/slides/_rels/slide73.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jpeg"/><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8" Type="http://schemas.openxmlformats.org/officeDocument/2006/relationships/hyperlink" Target="https://ru.wikipedia.org/wiki/%D0%A2%D0%B5%D0%BF%D0%BB%D0%BE%D0%BD%D0%BE%D1%81%D0%B8%D1%82%D0%B5%D0%BB%D1%8C" TargetMode="External"/><Relationship Id="rId3" Type="http://schemas.openxmlformats.org/officeDocument/2006/relationships/hyperlink" Target="https://ru.wikipedia.org/wiki/%D0%90%D0%BA%D0%BA%D1%83%D0%BC%D1%83%D0%BB%D1%8F%D1%82%D0%BE%D1%80" TargetMode="External"/><Relationship Id="rId7" Type="http://schemas.openxmlformats.org/officeDocument/2006/relationships/hyperlink" Target="https://ru.wikipedia.org/wiki/%D0%9F%D0%BE%D0%BB%D0%B8%D1%85%D0%BB%D0%BE%D1%80%D0%B8%D1%80%D0%BE%D0%B2%D0%B0%D0%BD%D0%BD%D1%8B%D0%B5_%D0%B4%D0%B8%D1%84%D0%B5%D0%BD%D0%B8%D0%BB%D1%8B" TargetMode="External"/><Relationship Id="rId2" Type="http://schemas.openxmlformats.org/officeDocument/2006/relationships/hyperlink" Target="https://ru.wikipedia.org/wiki/%D0%9D%D0%B5%D1%84%D1%82%D0%B5%D0%BF%D1%80%D0%BE%D0%B4%D1%83%D0%BA%D1%82%D1%8B" TargetMode="External"/><Relationship Id="rId1" Type="http://schemas.openxmlformats.org/officeDocument/2006/relationships/slideLayout" Target="../slideLayouts/slideLayout6.xml"/><Relationship Id="rId6" Type="http://schemas.openxmlformats.org/officeDocument/2006/relationships/hyperlink" Target="https://ru.wikipedia.org/wiki/%D0%91%D0%B8%D0%BE%D0%B0%D0%BA%D0%BA%D1%83%D0%BC%D1%83%D0%BB%D1%8F%D1%86%D0%B8%D1%8F" TargetMode="External"/><Relationship Id="rId11" Type="http://schemas.openxmlformats.org/officeDocument/2006/relationships/image" Target="../media/image34.jpeg"/><Relationship Id="rId5" Type="http://schemas.openxmlformats.org/officeDocument/2006/relationships/hyperlink" Target="https://ru.wikipedia.org/wiki/%D0%9F%D0%B5%D1%81%D1%82%D0%B8%D1%86%D0%B8%D0%B4" TargetMode="External"/><Relationship Id="rId10" Type="http://schemas.openxmlformats.org/officeDocument/2006/relationships/hyperlink" Target="https://ru.wikipedia.org/wiki/%D0%9A%D0%BE%D0%BD%D0%B4%D0%B5%D0%BD%D1%81%D0%B0%D1%82%D0%BE%D1%80" TargetMode="External"/><Relationship Id="rId4" Type="http://schemas.openxmlformats.org/officeDocument/2006/relationships/hyperlink" Target="https://ru.wikipedia.org/wiki/%D0%A5%D0%B8%D0%BC%D0%B8%D1%87%D0%B5%D1%81%D0%BA%D0%B8%D0%B5_%D0%B2%D0%B5%D1%89%D0%B5%D1%81%D1%82%D0%B2%D0%B0" TargetMode="External"/><Relationship Id="rId9" Type="http://schemas.openxmlformats.org/officeDocument/2006/relationships/hyperlink" Target="https://ru.wikipedia.org/wiki/%D0%A2%D1%80%D0%B0%D0%BD%D1%81%D1%84%D0%BE%D1%80%D0%BC%D0%B0%D1%82%D0%BE%D1%80"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a:extLst>
              <a:ext uri="{FF2B5EF4-FFF2-40B4-BE49-F238E27FC236}">
                <a16:creationId xmlns:a16="http://schemas.microsoft.com/office/drawing/2014/main" id="{8424523C-EB95-4E72-AA45-16372D32FDED}"/>
              </a:ext>
            </a:extLst>
          </p:cNvPr>
          <p:cNvSpPr>
            <a:spLocks noChangeArrowheads="1"/>
          </p:cNvSpPr>
          <p:nvPr/>
        </p:nvSpPr>
        <p:spPr bwMode="auto">
          <a:xfrm>
            <a:off x="1392572" y="1391540"/>
            <a:ext cx="9479559"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ru-RU" altLang="ru-BY" sz="2800" b="1" dirty="0">
              <a:solidFill>
                <a:srgbClr val="006600"/>
              </a:solidFill>
            </a:endParaRPr>
          </a:p>
          <a:p>
            <a:pPr algn="ctr" eaLnBrk="1" hangingPunct="1">
              <a:spcBef>
                <a:spcPct val="0"/>
              </a:spcBef>
              <a:buFontTx/>
              <a:buNone/>
            </a:pPr>
            <a:r>
              <a:rPr lang="ru-RU" altLang="ru-BY" sz="2800" b="1" i="1" dirty="0">
                <a:solidFill>
                  <a:srgbClr val="006600"/>
                </a:solidFill>
              </a:rPr>
              <a:t>ПРОФИЛАКТИКА И СНИЖЕНИЕ НЕГАТИВНОГО ВОЗДЕЙСТВИЯ СТОЙКИХ ОРГАНИЧЕСКИХ ЗАГРЯЗНИТЕЛЕЙ НА ЗДОРОВЬЕ ЧЕЛОВЕКА </a:t>
            </a:r>
          </a:p>
          <a:p>
            <a:pPr algn="ctr" eaLnBrk="1" hangingPunct="1">
              <a:spcBef>
                <a:spcPct val="0"/>
              </a:spcBef>
              <a:buFontTx/>
              <a:buNone/>
            </a:pPr>
            <a:endParaRPr lang="ru-RU" altLang="ru-BY" sz="2800" b="1" dirty="0">
              <a:solidFill>
                <a:schemeClr val="accent6">
                  <a:lumMod val="50000"/>
                </a:schemeClr>
              </a:solidFill>
            </a:endParaRPr>
          </a:p>
        </p:txBody>
      </p:sp>
      <p:sp>
        <p:nvSpPr>
          <p:cNvPr id="5" name="TextBox 4">
            <a:extLst>
              <a:ext uri="{FF2B5EF4-FFF2-40B4-BE49-F238E27FC236}">
                <a16:creationId xmlns:a16="http://schemas.microsoft.com/office/drawing/2014/main" id="{8941FDB9-4EDA-4BFF-8A8E-92ADDFA63D14}"/>
              </a:ext>
            </a:extLst>
          </p:cNvPr>
          <p:cNvSpPr txBox="1"/>
          <p:nvPr/>
        </p:nvSpPr>
        <p:spPr>
          <a:xfrm>
            <a:off x="2560738" y="3893591"/>
            <a:ext cx="7640273" cy="2246769"/>
          </a:xfrm>
          <a:prstGeom prst="rect">
            <a:avLst/>
          </a:prstGeom>
          <a:noFill/>
        </p:spPr>
        <p:txBody>
          <a:bodyPr wrap="square">
            <a:spAutoFit/>
          </a:bodyPr>
          <a:lstStyle/>
          <a:p>
            <a:pPr algn="r" eaLnBrk="1" hangingPunct="1">
              <a:spcBef>
                <a:spcPct val="0"/>
              </a:spcBef>
              <a:buFontTx/>
              <a:buNone/>
            </a:pPr>
            <a:r>
              <a:rPr lang="ru-RU" altLang="ru-BY" sz="2000" b="1" i="1" dirty="0">
                <a:solidFill>
                  <a:srgbClr val="00B050"/>
                </a:solidFill>
                <a:latin typeface="+mj-lt"/>
              </a:rPr>
              <a:t>Республиканское унитарное предприятие</a:t>
            </a:r>
          </a:p>
          <a:p>
            <a:pPr algn="r" eaLnBrk="1" hangingPunct="1">
              <a:spcBef>
                <a:spcPct val="0"/>
              </a:spcBef>
              <a:buFontTx/>
              <a:buNone/>
            </a:pPr>
            <a:r>
              <a:rPr lang="ru-RU" altLang="ru-BY" sz="2000" b="1" i="1" dirty="0">
                <a:solidFill>
                  <a:srgbClr val="00B050"/>
                </a:solidFill>
                <a:latin typeface="+mj-lt"/>
              </a:rPr>
              <a:t>«Научно-практический центр гигиены», </a:t>
            </a:r>
          </a:p>
          <a:p>
            <a:pPr algn="r" eaLnBrk="1" hangingPunct="1">
              <a:spcBef>
                <a:spcPct val="0"/>
              </a:spcBef>
              <a:buFontTx/>
              <a:buNone/>
            </a:pPr>
            <a:r>
              <a:rPr lang="ru-RU" altLang="ru-BY" sz="2000" b="1" i="1" dirty="0">
                <a:solidFill>
                  <a:srgbClr val="00B050"/>
                </a:solidFill>
                <a:latin typeface="+mj-lt"/>
              </a:rPr>
              <a:t>г. Минск, ул. Академическая, 8</a:t>
            </a:r>
          </a:p>
          <a:p>
            <a:pPr algn="r">
              <a:defRPr/>
            </a:pPr>
            <a:endParaRPr lang="ru-RU" sz="2000" b="1" i="1" dirty="0">
              <a:solidFill>
                <a:srgbClr val="00B050"/>
              </a:solidFill>
              <a:latin typeface="+mj-lt"/>
            </a:endParaRPr>
          </a:p>
          <a:p>
            <a:pPr algn="r">
              <a:defRPr/>
            </a:pPr>
            <a:r>
              <a:rPr lang="ru-RU" sz="2000" b="1" i="1" dirty="0">
                <a:solidFill>
                  <a:srgbClr val="00B050"/>
                </a:solidFill>
                <a:latin typeface="+mj-lt"/>
              </a:rPr>
              <a:t>Клочкова О.П.,</a:t>
            </a:r>
          </a:p>
          <a:p>
            <a:pPr algn="r">
              <a:defRPr/>
            </a:pPr>
            <a:r>
              <a:rPr lang="ru-RU" sz="2000" b="1" i="1" dirty="0">
                <a:solidFill>
                  <a:srgbClr val="00B050"/>
                </a:solidFill>
                <a:latin typeface="+mj-lt"/>
              </a:rPr>
              <a:t>научный сотрудник лаборатории </a:t>
            </a:r>
          </a:p>
          <a:p>
            <a:pPr algn="r">
              <a:defRPr/>
            </a:pPr>
            <a:r>
              <a:rPr lang="ru-RU" sz="2000" b="1" i="1" dirty="0">
                <a:solidFill>
                  <a:srgbClr val="00B050"/>
                </a:solidFill>
                <a:latin typeface="+mj-lt"/>
              </a:rPr>
              <a:t>профилактической и экологической токсикологии</a:t>
            </a:r>
          </a:p>
        </p:txBody>
      </p:sp>
    </p:spTree>
    <p:extLst>
      <p:ext uri="{BB962C8B-B14F-4D97-AF65-F5344CB8AC3E}">
        <p14:creationId xmlns:p14="http://schemas.microsoft.com/office/powerpoint/2010/main" val="10238357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4EA5D13-D58F-44C0-8519-A7A25387271B}"/>
              </a:ext>
            </a:extLst>
          </p:cNvPr>
          <p:cNvSpPr>
            <a:spLocks noGrp="1"/>
          </p:cNvSpPr>
          <p:nvPr>
            <p:ph type="title"/>
          </p:nvPr>
        </p:nvSpPr>
        <p:spPr/>
        <p:txBody>
          <a:bodyPr/>
          <a:lstStyle/>
          <a:p>
            <a:pPr algn="ctr"/>
            <a:r>
              <a:rPr lang="ru-RU" b="1" i="1" dirty="0"/>
              <a:t>ПОЧЕМУ ЭТО ВАЖНО</a:t>
            </a:r>
            <a:r>
              <a:rPr lang="en-US" b="1" i="1" dirty="0"/>
              <a:t>?</a:t>
            </a:r>
            <a:endParaRPr lang="ru-BY" dirty="0"/>
          </a:p>
        </p:txBody>
      </p:sp>
      <p:sp>
        <p:nvSpPr>
          <p:cNvPr id="3" name="Объект 2">
            <a:extLst>
              <a:ext uri="{FF2B5EF4-FFF2-40B4-BE49-F238E27FC236}">
                <a16:creationId xmlns:a16="http://schemas.microsoft.com/office/drawing/2014/main" id="{DD898E61-BF2D-4F41-8EC1-7FFB0DA295EC}"/>
              </a:ext>
            </a:extLst>
          </p:cNvPr>
          <p:cNvSpPr>
            <a:spLocks noGrp="1"/>
          </p:cNvSpPr>
          <p:nvPr>
            <p:ph idx="1"/>
          </p:nvPr>
        </p:nvSpPr>
        <p:spPr>
          <a:xfrm>
            <a:off x="1551963" y="1747706"/>
            <a:ext cx="8496912" cy="4107810"/>
          </a:xfrm>
        </p:spPr>
        <p:txBody>
          <a:bodyPr>
            <a:normAutofit lnSpcReduction="10000"/>
          </a:bodyPr>
          <a:lstStyle/>
          <a:p>
            <a:pPr marL="0" indent="0" defTabSz="449263">
              <a:lnSpc>
                <a:spcPct val="80000"/>
              </a:lnSpc>
              <a:buClr>
                <a:schemeClr val="accent1"/>
              </a:buClr>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ru-RU" altLang="en-US" sz="2400" b="1" dirty="0">
                <a:latin typeface="Times New Roman" panose="02020603050405020304" pitchFamily="18" charset="0"/>
                <a:cs typeface="Times New Roman" panose="02020603050405020304" pitchFamily="18" charset="0"/>
              </a:rPr>
              <a:t>Перспективы химической промышленности:</a:t>
            </a:r>
          </a:p>
          <a:p>
            <a:pPr marL="0" indent="0" defTabSz="449263">
              <a:lnSpc>
                <a:spcPct val="80000"/>
              </a:lnSpc>
              <a:buClr>
                <a:schemeClr val="accent1"/>
              </a:buClr>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ru-RU" altLang="en-US" sz="2400" b="1" dirty="0">
              <a:solidFill>
                <a:srgbClr val="FF0000"/>
              </a:solidFill>
              <a:latin typeface="Times New Roman" panose="02020603050405020304" pitchFamily="18" charset="0"/>
              <a:cs typeface="Times New Roman" panose="02020603050405020304" pitchFamily="18" charset="0"/>
            </a:endParaRPr>
          </a:p>
          <a:p>
            <a:pPr defTabSz="449263">
              <a:lnSpc>
                <a:spcPct val="80000"/>
              </a:lnSpc>
              <a:buClr>
                <a:schemeClr val="accent1"/>
              </a:buClr>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ru-RU" altLang="en-US" sz="2400" b="1" dirty="0">
                <a:latin typeface="Times New Roman" panose="02020603050405020304" pitchFamily="18" charset="0"/>
                <a:cs typeface="Times New Roman" panose="02020603050405020304" pitchFamily="18" charset="0"/>
              </a:rPr>
              <a:t>Увеличение производства отдельных химических веществ  и смесей</a:t>
            </a:r>
            <a:endParaRPr lang="en-IE" altLang="en-US" sz="2400" b="1" dirty="0">
              <a:latin typeface="Times New Roman" panose="02020603050405020304" pitchFamily="18" charset="0"/>
              <a:cs typeface="Times New Roman" panose="02020603050405020304" pitchFamily="18" charset="0"/>
            </a:endParaRPr>
          </a:p>
          <a:p>
            <a:pPr defTabSz="449263">
              <a:lnSpc>
                <a:spcPct val="80000"/>
              </a:lnSpc>
              <a:buClr>
                <a:schemeClr val="accent1"/>
              </a:buClr>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ru-RU" altLang="en-US" sz="2400" b="1" dirty="0">
                <a:latin typeface="Times New Roman" panose="02020603050405020304" pitchFamily="18" charset="0"/>
                <a:cs typeface="Times New Roman" panose="02020603050405020304" pitchFamily="18" charset="0"/>
              </a:rPr>
              <a:t>Сложность смесевых химических продуктов</a:t>
            </a:r>
          </a:p>
          <a:p>
            <a:pPr marL="0" indent="0" defTabSz="449263">
              <a:lnSpc>
                <a:spcPct val="80000"/>
              </a:lnSpc>
              <a:buClr>
                <a:schemeClr val="accent1"/>
              </a:buClr>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ru-RU" altLang="en-US" sz="2400" b="1" dirty="0">
              <a:latin typeface="Times New Roman" panose="02020603050405020304" pitchFamily="18" charset="0"/>
              <a:cs typeface="Times New Roman" panose="02020603050405020304" pitchFamily="18" charset="0"/>
            </a:endParaRPr>
          </a:p>
          <a:p>
            <a:pPr defTabSz="449263">
              <a:lnSpc>
                <a:spcPct val="80000"/>
              </a:lnSpc>
              <a:buClr>
                <a:schemeClr val="accent1"/>
              </a:buClr>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ru-BY"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Ученые доказали, что при контакте с вредными веществами их токсическое действие проявляется не только на самих работающих, но и на будущем потомстве. Дальнейшее бесконтрольное использование пестицидов представляет значительную генетическую опасность.</a:t>
            </a:r>
            <a:endParaRPr lang="ru-BY" sz="2400" b="1" dirty="0">
              <a:effectLst/>
              <a:latin typeface="Times New Roman" panose="02020603050405020304" pitchFamily="18" charset="0"/>
              <a:ea typeface="Calibri" panose="020F0502020204030204" pitchFamily="34" charset="0"/>
              <a:cs typeface="Times New Roman" panose="02020603050405020304" pitchFamily="18" charset="0"/>
            </a:endParaRPr>
          </a:p>
          <a:p>
            <a:pPr defTabSz="449263">
              <a:lnSpc>
                <a:spcPct val="80000"/>
              </a:lnSpc>
              <a:buClr>
                <a:schemeClr val="accent1"/>
              </a:buClr>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ru-RU" altLang="en-US" sz="2400" b="1" dirty="0">
              <a:latin typeface="Times New Roman" panose="02020603050405020304" pitchFamily="18" charset="0"/>
              <a:cs typeface="Times New Roman" panose="02020603050405020304" pitchFamily="18" charset="0"/>
            </a:endParaRPr>
          </a:p>
          <a:p>
            <a:endParaRPr lang="ru-BY" dirty="0"/>
          </a:p>
        </p:txBody>
      </p:sp>
      <p:pic>
        <p:nvPicPr>
          <p:cNvPr id="5" name="Рисунок 4">
            <a:extLst>
              <a:ext uri="{FF2B5EF4-FFF2-40B4-BE49-F238E27FC236}">
                <a16:creationId xmlns:a16="http://schemas.microsoft.com/office/drawing/2014/main" id="{01E29B39-8916-4772-919F-F7AF238774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8875" y="71224"/>
            <a:ext cx="2143125" cy="2143125"/>
          </a:xfrm>
          <a:prstGeom prst="rect">
            <a:avLst/>
          </a:prstGeom>
        </p:spPr>
      </p:pic>
    </p:spTree>
    <p:extLst>
      <p:ext uri="{BB962C8B-B14F-4D97-AF65-F5344CB8AC3E}">
        <p14:creationId xmlns:p14="http://schemas.microsoft.com/office/powerpoint/2010/main" val="2861292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FB4965E-564F-44F8-B6AE-FE0A434BC415}"/>
              </a:ext>
            </a:extLst>
          </p:cNvPr>
          <p:cNvSpPr>
            <a:spLocks noGrp="1"/>
          </p:cNvSpPr>
          <p:nvPr>
            <p:ph type="title"/>
          </p:nvPr>
        </p:nvSpPr>
        <p:spPr/>
        <p:txBody>
          <a:bodyPr/>
          <a:lstStyle/>
          <a:p>
            <a:pPr algn="ctr"/>
            <a:r>
              <a:rPr lang="ru-RU" b="1" i="1" dirty="0"/>
              <a:t>ПОЧЕМУ ЭТО ВАЖНО</a:t>
            </a:r>
            <a:r>
              <a:rPr lang="en-US" b="1" i="1" dirty="0"/>
              <a:t>?</a:t>
            </a:r>
            <a:endParaRPr lang="ru-BY" dirty="0"/>
          </a:p>
        </p:txBody>
      </p:sp>
      <p:sp>
        <p:nvSpPr>
          <p:cNvPr id="3" name="Объект 2">
            <a:extLst>
              <a:ext uri="{FF2B5EF4-FFF2-40B4-BE49-F238E27FC236}">
                <a16:creationId xmlns:a16="http://schemas.microsoft.com/office/drawing/2014/main" id="{FE7D42CE-77CB-4DA4-9610-7B335CB0183B}"/>
              </a:ext>
            </a:extLst>
          </p:cNvPr>
          <p:cNvSpPr>
            <a:spLocks noGrp="1"/>
          </p:cNvSpPr>
          <p:nvPr>
            <p:ph idx="1"/>
          </p:nvPr>
        </p:nvSpPr>
        <p:spPr>
          <a:xfrm>
            <a:off x="2496933" y="1647038"/>
            <a:ext cx="8915400" cy="3777622"/>
          </a:xfrm>
        </p:spPr>
        <p:txBody>
          <a:bodyPr>
            <a:normAutofit fontScale="70000" lnSpcReduction="20000"/>
          </a:bodyPr>
          <a:lstStyle/>
          <a:p>
            <a:pPr>
              <a:lnSpc>
                <a:spcPct val="120000"/>
              </a:lnSpc>
              <a:spcBef>
                <a:spcPts val="0"/>
              </a:spcBef>
            </a:pPr>
            <a:endParaRPr lang="ru-RU"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spcBef>
                <a:spcPts val="0"/>
              </a:spcBef>
              <a:buFont typeface="Wingdings" panose="05000000000000000000" pitchFamily="2" charset="2"/>
              <a:buChar char="Ø"/>
            </a:pPr>
            <a:r>
              <a:rPr lang="ru-RU"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Для </a:t>
            </a:r>
            <a:r>
              <a:rPr lang="ru-BY"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оцен</a:t>
            </a:r>
            <a:r>
              <a:rPr lang="ru-RU"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ки</a:t>
            </a:r>
            <a:r>
              <a:rPr lang="ru-RU"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BY"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a:t>
            </a:r>
            <a:r>
              <a:rPr lang="ru-RU"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сего  </a:t>
            </a:r>
            <a:r>
              <a:rPr lang="ru-BY"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комплекс</a:t>
            </a:r>
            <a:r>
              <a:rPr lang="ru-RU"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a:t>
            </a:r>
            <a:r>
              <a:rPr lang="ru-BY"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воздействия СОЗ и пестицидов на здоровье, необходимо проведение исследований состояния здоровья людей, наиболее подверженных воздействию этих химикатов</a:t>
            </a:r>
            <a:endParaRPr lang="ru-RU"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spcBef>
                <a:spcPts val="0"/>
              </a:spcBef>
              <a:buFont typeface="Wingdings" panose="05000000000000000000" pitchFamily="2" charset="2"/>
              <a:buChar char="Ø"/>
            </a:pPr>
            <a:endParaRPr lang="ru-RU"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spcBef>
                <a:spcPts val="0"/>
              </a:spcBef>
              <a:buFont typeface="Wingdings" panose="05000000000000000000" pitchFamily="2" charset="2"/>
              <a:buChar char="Ø"/>
            </a:pPr>
            <a:r>
              <a:rPr lang="ru-RU"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a:t>
            </a:r>
            <a:r>
              <a:rPr lang="ru-BY"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сследования</a:t>
            </a:r>
            <a:r>
              <a:rPr lang="ru-BY"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послужат дополнительным импульсом для подготовки рекомендаций и программ, направленных на профилактику профессиональной патологии и здоровья, прежде всего женщин, работающих или имеющих контакт с неблагоприятными производственными факторами</a:t>
            </a:r>
            <a:endParaRPr lang="ru-BY" sz="2800" b="1" dirty="0">
              <a:latin typeface="Times New Roman" panose="02020603050405020304" pitchFamily="18" charset="0"/>
              <a:cs typeface="Times New Roman" panose="02020603050405020304" pitchFamily="18" charset="0"/>
            </a:endParaRPr>
          </a:p>
          <a:p>
            <a:endParaRPr lang="ru-BY" dirty="0"/>
          </a:p>
        </p:txBody>
      </p:sp>
      <p:pic>
        <p:nvPicPr>
          <p:cNvPr id="5" name="Рисунок 4">
            <a:extLst>
              <a:ext uri="{FF2B5EF4-FFF2-40B4-BE49-F238E27FC236}">
                <a16:creationId xmlns:a16="http://schemas.microsoft.com/office/drawing/2014/main" id="{917B969E-7584-4FE9-866A-519AF1577E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5420" y="1"/>
            <a:ext cx="1996580" cy="1996580"/>
          </a:xfrm>
          <a:prstGeom prst="rect">
            <a:avLst/>
          </a:prstGeom>
        </p:spPr>
      </p:pic>
    </p:spTree>
    <p:extLst>
      <p:ext uri="{BB962C8B-B14F-4D97-AF65-F5344CB8AC3E}">
        <p14:creationId xmlns:p14="http://schemas.microsoft.com/office/powerpoint/2010/main" val="510178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81138" y="274638"/>
            <a:ext cx="8029662" cy="1143000"/>
          </a:xfrm>
        </p:spPr>
        <p:txBody>
          <a:bodyPr>
            <a:normAutofit fontScale="90000"/>
          </a:bodyPr>
          <a:lstStyle/>
          <a:p>
            <a:pPr algn="ctr"/>
            <a:r>
              <a:rPr lang="ru-RU" sz="3200" b="1" i="1" dirty="0"/>
              <a:t>Профилактика и снижение негативного воздействия пестицидов на здоровье </a:t>
            </a:r>
            <a:endParaRPr lang="ru-RU" sz="3200" b="1" i="1" dirty="0">
              <a:solidFill>
                <a:srgbClr val="FF0000"/>
              </a:solidFill>
            </a:endParaRPr>
          </a:p>
        </p:txBody>
      </p:sp>
      <p:sp>
        <p:nvSpPr>
          <p:cNvPr id="4" name="Содержимое 3"/>
          <p:cNvSpPr>
            <a:spLocks noGrp="1"/>
          </p:cNvSpPr>
          <p:nvPr>
            <p:ph idx="1"/>
          </p:nvPr>
        </p:nvSpPr>
        <p:spPr>
          <a:xfrm>
            <a:off x="1991544" y="1556792"/>
            <a:ext cx="8229600" cy="5112568"/>
          </a:xfrm>
        </p:spPr>
        <p:txBody>
          <a:bodyPr>
            <a:normAutofit fontScale="25000" lnSpcReduction="20000"/>
          </a:bodyPr>
          <a:lstStyle/>
          <a:p>
            <a:pPr algn="just">
              <a:spcBef>
                <a:spcPts val="0"/>
              </a:spcBef>
              <a:buFont typeface="Wingdings" panose="05000000000000000000" pitchFamily="2" charset="2"/>
              <a:buChar char="v"/>
              <a:defRPr/>
            </a:pPr>
            <a:r>
              <a:rPr lang="ru-RU" sz="9600" b="1" dirty="0"/>
              <a:t>Меры, принимаемые на государственном уровне </a:t>
            </a:r>
          </a:p>
          <a:p>
            <a:pPr algn="just">
              <a:spcBef>
                <a:spcPts val="0"/>
              </a:spcBef>
              <a:buFont typeface="Wingdings" panose="05000000000000000000" pitchFamily="2" charset="2"/>
              <a:buChar char="v"/>
              <a:defRPr/>
            </a:pPr>
            <a:r>
              <a:rPr lang="ru-RU" sz="9600" b="1" dirty="0"/>
              <a:t>Меры, которые может предпринимать любой из нас </a:t>
            </a:r>
          </a:p>
          <a:p>
            <a:pPr marL="0" indent="0" algn="just">
              <a:spcBef>
                <a:spcPts val="0"/>
              </a:spcBef>
              <a:buNone/>
              <a:defRPr/>
            </a:pPr>
            <a:endParaRPr lang="ru-RU" sz="9600" dirty="0"/>
          </a:p>
          <a:p>
            <a:pPr marL="0" indent="0" algn="just">
              <a:spcBef>
                <a:spcPts val="0"/>
              </a:spcBef>
              <a:buNone/>
              <a:defRPr/>
            </a:pPr>
            <a:r>
              <a:rPr lang="ru-RU" sz="9600" dirty="0"/>
              <a:t>Государственные меры для минимизации и предотвращения воздействия на здоровье включают: </a:t>
            </a:r>
          </a:p>
          <a:p>
            <a:pPr marL="1371600" indent="-1371600" algn="just">
              <a:spcBef>
                <a:spcPts val="0"/>
              </a:spcBef>
              <a:buFont typeface="+mj-lt"/>
              <a:buAutoNum type="arabicPeriod"/>
              <a:defRPr/>
            </a:pPr>
            <a:r>
              <a:rPr lang="ru-RU" sz="9600" dirty="0"/>
              <a:t>контроль за загрязнением продуктов питания и продовольственного сырья, питьевой воды, водоемов и почвы; </a:t>
            </a:r>
          </a:p>
          <a:p>
            <a:pPr marL="1371600" indent="-1371600" algn="just">
              <a:spcBef>
                <a:spcPts val="0"/>
              </a:spcBef>
              <a:buFont typeface="+mj-lt"/>
              <a:buAutoNum type="arabicPeriod"/>
              <a:defRPr/>
            </a:pPr>
            <a:r>
              <a:rPr lang="ru-RU" sz="9600" dirty="0"/>
              <a:t>контроль за состоянием здоровья работающего во вредных условиях труда населения. </a:t>
            </a:r>
            <a:endParaRPr lang="ru-RU" dirty="0"/>
          </a:p>
        </p:txBody>
      </p:sp>
    </p:spTree>
    <p:extLst>
      <p:ext uri="{BB962C8B-B14F-4D97-AF65-F5344CB8AC3E}">
        <p14:creationId xmlns:p14="http://schemas.microsoft.com/office/powerpoint/2010/main" val="825928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FBD507C-D344-4306-AC4C-672C0B28B92E}"/>
              </a:ext>
            </a:extLst>
          </p:cNvPr>
          <p:cNvSpPr>
            <a:spLocks noGrp="1"/>
          </p:cNvSpPr>
          <p:nvPr>
            <p:ph type="title"/>
          </p:nvPr>
        </p:nvSpPr>
        <p:spPr/>
        <p:txBody>
          <a:bodyPr>
            <a:normAutofit fontScale="90000"/>
          </a:bodyPr>
          <a:lstStyle/>
          <a:p>
            <a:r>
              <a:rPr lang="ru-RU" sz="3600" b="1" dirty="0"/>
              <a:t>Государственные меры для минимизации воздействия пестицидов </a:t>
            </a:r>
            <a:endParaRPr lang="ru-BY" b="1" dirty="0"/>
          </a:p>
        </p:txBody>
      </p:sp>
      <p:sp>
        <p:nvSpPr>
          <p:cNvPr id="3" name="Объект 2">
            <a:extLst>
              <a:ext uri="{FF2B5EF4-FFF2-40B4-BE49-F238E27FC236}">
                <a16:creationId xmlns:a16="http://schemas.microsoft.com/office/drawing/2014/main" id="{C72BAC50-F59B-4332-B64C-5DC1A2601594}"/>
              </a:ext>
            </a:extLst>
          </p:cNvPr>
          <p:cNvSpPr>
            <a:spLocks noGrp="1"/>
          </p:cNvSpPr>
          <p:nvPr>
            <p:ph idx="1"/>
          </p:nvPr>
        </p:nvSpPr>
        <p:spPr/>
        <p:txBody>
          <a:bodyPr>
            <a:normAutofit/>
          </a:bodyPr>
          <a:lstStyle/>
          <a:p>
            <a:r>
              <a:rPr lang="ru-RU" sz="1800" dirty="0"/>
              <a:t>Исследования проводятся органами государственного санитарного надзора, природоохранными службами и службами контроля продовольственного сырья и продуктов питания. </a:t>
            </a:r>
          </a:p>
          <a:p>
            <a:r>
              <a:rPr lang="ru-RU" sz="1800" dirty="0"/>
              <a:t>В настоящее время ежегодно проводится более 5000 анализов выращенных и произведенных в нашей республике и импортируемых из-за рубежа проб продовольственного сырья, продуктов питания и питьевой воды на содержание остаточных количеств пестицидов, таких как ДДТ и его метаболитов, альдрина, гептахлора, </a:t>
            </a:r>
            <a:r>
              <a:rPr lang="ru-RU" sz="1800" dirty="0" err="1"/>
              <a:t>гексахлорциклогексана</a:t>
            </a:r>
            <a:r>
              <a:rPr lang="ru-RU" sz="1800" dirty="0"/>
              <a:t>. Загрязненное продовольственное сырье и продукты питания, содержащие пестициды выше предельно допустимых концентраций, изымаются из оборота и утилизируются. </a:t>
            </a:r>
            <a:endParaRPr lang="ru-BY" dirty="0"/>
          </a:p>
        </p:txBody>
      </p:sp>
      <p:pic>
        <p:nvPicPr>
          <p:cNvPr id="5" name="Рисунок 4">
            <a:extLst>
              <a:ext uri="{FF2B5EF4-FFF2-40B4-BE49-F238E27FC236}">
                <a16:creationId xmlns:a16="http://schemas.microsoft.com/office/drawing/2014/main" id="{B3CA01C8-E693-44B6-A255-6413AF30FE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6455" y="5410274"/>
            <a:ext cx="2175545" cy="1447726"/>
          </a:xfrm>
          <a:prstGeom prst="rect">
            <a:avLst/>
          </a:prstGeom>
        </p:spPr>
      </p:pic>
    </p:spTree>
    <p:extLst>
      <p:ext uri="{BB962C8B-B14F-4D97-AF65-F5344CB8AC3E}">
        <p14:creationId xmlns:p14="http://schemas.microsoft.com/office/powerpoint/2010/main" val="1349186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F2D9B9-25AA-4945-AAAC-E862C2EB9FBE}"/>
              </a:ext>
            </a:extLst>
          </p:cNvPr>
          <p:cNvSpPr>
            <a:spLocks noGrp="1"/>
          </p:cNvSpPr>
          <p:nvPr>
            <p:ph type="title"/>
          </p:nvPr>
        </p:nvSpPr>
        <p:spPr/>
        <p:txBody>
          <a:bodyPr>
            <a:normAutofit fontScale="90000"/>
          </a:bodyPr>
          <a:lstStyle/>
          <a:p>
            <a:r>
              <a:rPr lang="ru-RU" sz="3600" b="1" dirty="0">
                <a:effectLst/>
                <a:latin typeface="Times New Roman" panose="02020603050405020304" pitchFamily="18" charset="0"/>
                <a:ea typeface="Times New Roman" panose="02020603050405020304" pitchFamily="18" charset="0"/>
              </a:rPr>
              <a:t>Государственное регулирование и управление в области защиты растений в Республике Беларусь</a:t>
            </a:r>
            <a:endParaRPr lang="ru-BY" sz="3600" b="1" dirty="0"/>
          </a:p>
        </p:txBody>
      </p:sp>
      <p:sp>
        <p:nvSpPr>
          <p:cNvPr id="3" name="Объект 2">
            <a:extLst>
              <a:ext uri="{FF2B5EF4-FFF2-40B4-BE49-F238E27FC236}">
                <a16:creationId xmlns:a16="http://schemas.microsoft.com/office/drawing/2014/main" id="{6AE6D26F-93EC-4569-A446-6F79E10F4ABC}"/>
              </a:ext>
            </a:extLst>
          </p:cNvPr>
          <p:cNvSpPr>
            <a:spLocks noGrp="1"/>
          </p:cNvSpPr>
          <p:nvPr>
            <p:ph idx="1"/>
          </p:nvPr>
        </p:nvSpPr>
        <p:spPr/>
        <p:txBody>
          <a:bodyPr>
            <a:normAutofit fontScale="85000" lnSpcReduction="10000"/>
          </a:bodyPr>
          <a:lstStyle/>
          <a:p>
            <a:r>
              <a:rPr lang="ru-RU" sz="2000" b="1" dirty="0">
                <a:effectLst/>
                <a:latin typeface="Times New Roman" panose="02020603050405020304" pitchFamily="18" charset="0"/>
                <a:ea typeface="Times New Roman" panose="02020603050405020304" pitchFamily="18" charset="0"/>
              </a:rPr>
              <a:t>Государственное регулирование и управление в области защиты растений в Республике Беларусь осуществляется в соответствии с Законом Республики Беларусь «О карантине и защите растений» </a:t>
            </a:r>
            <a:endParaRPr lang="en-US" sz="2000" b="1" dirty="0">
              <a:effectLst/>
              <a:latin typeface="Times New Roman" panose="02020603050405020304" pitchFamily="18" charset="0"/>
              <a:ea typeface="Times New Roman" panose="02020603050405020304" pitchFamily="18" charset="0"/>
            </a:endParaRPr>
          </a:p>
          <a:p>
            <a:r>
              <a:rPr lang="ru-RU" sz="2000" b="1" dirty="0">
                <a:effectLst/>
                <a:latin typeface="Times New Roman" panose="02020603050405020304" pitchFamily="18" charset="0"/>
                <a:ea typeface="Times New Roman" panose="02020603050405020304" pitchFamily="18" charset="0"/>
              </a:rPr>
              <a:t>В Республике Беларусь к обращению допускаются средства защиты растений, включенные в Государственный реестр средств защиты растений (пестицидов) и удобрений, разрешенных к применению на территории Республики Беларусь. </a:t>
            </a:r>
            <a:endParaRPr lang="ru-BY" sz="2000" b="1" dirty="0">
              <a:effectLst/>
              <a:latin typeface="Times New Roman" panose="02020603050405020304" pitchFamily="18" charset="0"/>
              <a:ea typeface="Times New Roman" panose="02020603050405020304" pitchFamily="18" charset="0"/>
            </a:endParaRPr>
          </a:p>
          <a:p>
            <a:pPr indent="450215" algn="just"/>
            <a:r>
              <a:rPr lang="ru-RU" sz="2000" b="1" dirty="0">
                <a:effectLst/>
                <a:latin typeface="Times New Roman" panose="02020603050405020304" pitchFamily="18" charset="0"/>
                <a:ea typeface="Times New Roman" panose="02020603050405020304" pitchFamily="18" charset="0"/>
              </a:rPr>
              <a:t>Государственная регистрация пестицидов и ведение Государственного реестра осуществляется Министерством сельского хозяйства и продовольствия Республики Беларусь.</a:t>
            </a:r>
            <a:endParaRPr lang="ru-BY" sz="2000" b="1" dirty="0">
              <a:effectLst/>
              <a:latin typeface="Times New Roman" panose="02020603050405020304" pitchFamily="18" charset="0"/>
              <a:ea typeface="Times New Roman" panose="02020603050405020304" pitchFamily="18" charset="0"/>
            </a:endParaRPr>
          </a:p>
          <a:p>
            <a:pPr indent="450215" algn="just"/>
            <a:r>
              <a:rPr lang="ru-RU" sz="2000" b="1" dirty="0">
                <a:effectLst/>
                <a:latin typeface="Times New Roman" panose="02020603050405020304" pitchFamily="18" charset="0"/>
                <a:ea typeface="Times New Roman" panose="02020603050405020304" pitchFamily="18" charset="0"/>
              </a:rPr>
              <a:t>Министерство здравоохранения в целях безопасного использования пестицидов для здоровья населения проводит токсиколого-гигиеническую оценку производимых, импортируемых и применяемых на территории республики пестицидов, а также осуществляет Государственный санитарный надзор за содержанием остаточных количеств пестицидов в продуктах питания. </a:t>
            </a:r>
            <a:endParaRPr lang="ru-BY" sz="2000" b="1" dirty="0">
              <a:effectLst/>
              <a:latin typeface="Times New Roman" panose="02020603050405020304" pitchFamily="18" charset="0"/>
              <a:ea typeface="Times New Roman" panose="02020603050405020304" pitchFamily="18" charset="0"/>
            </a:endParaRPr>
          </a:p>
          <a:p>
            <a:endParaRPr lang="ru-BY" dirty="0"/>
          </a:p>
        </p:txBody>
      </p:sp>
      <p:pic>
        <p:nvPicPr>
          <p:cNvPr id="5" name="Рисунок 4">
            <a:extLst>
              <a:ext uri="{FF2B5EF4-FFF2-40B4-BE49-F238E27FC236}">
                <a16:creationId xmlns:a16="http://schemas.microsoft.com/office/drawing/2014/main" id="{8AA09A00-F75C-4707-863B-404677C4FB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07374" y="5746459"/>
            <a:ext cx="2184626" cy="1111541"/>
          </a:xfrm>
          <a:prstGeom prst="rect">
            <a:avLst/>
          </a:prstGeom>
        </p:spPr>
      </p:pic>
    </p:spTree>
    <p:extLst>
      <p:ext uri="{BB962C8B-B14F-4D97-AF65-F5344CB8AC3E}">
        <p14:creationId xmlns:p14="http://schemas.microsoft.com/office/powerpoint/2010/main" val="25592099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F610461-5703-4CF8-9833-61451386A4B0}"/>
              </a:ext>
            </a:extLst>
          </p:cNvPr>
          <p:cNvSpPr>
            <a:spLocks noGrp="1"/>
          </p:cNvSpPr>
          <p:nvPr>
            <p:ph type="title"/>
          </p:nvPr>
        </p:nvSpPr>
        <p:spPr/>
        <p:txBody>
          <a:bodyPr>
            <a:normAutofit/>
          </a:bodyPr>
          <a:lstStyle/>
          <a:p>
            <a:pPr algn="ctr"/>
            <a:r>
              <a:rPr lang="ru-RU" sz="4000" dirty="0">
                <a:solidFill>
                  <a:srgbClr val="000000"/>
                </a:solidFill>
                <a:effectLst/>
                <a:latin typeface="TimesNewRoman"/>
                <a:ea typeface="Times New Roman" panose="02020603050405020304" pitchFamily="18" charset="0"/>
              </a:rPr>
              <a:t>Токсиколого-гигиеническая оценка</a:t>
            </a:r>
            <a:r>
              <a:rPr lang="en-US" sz="4000" dirty="0">
                <a:solidFill>
                  <a:srgbClr val="000000"/>
                </a:solidFill>
                <a:effectLst/>
                <a:latin typeface="TimesNewRoman"/>
                <a:ea typeface="Times New Roman" panose="02020603050405020304" pitchFamily="18" charset="0"/>
              </a:rPr>
              <a:t> </a:t>
            </a:r>
            <a:r>
              <a:rPr lang="ru-RU" sz="4000" dirty="0">
                <a:solidFill>
                  <a:srgbClr val="000000"/>
                </a:solidFill>
                <a:latin typeface="TimesNewRoman"/>
                <a:ea typeface="Times New Roman" panose="02020603050405020304" pitchFamily="18" charset="0"/>
              </a:rPr>
              <a:t>СЗР</a:t>
            </a:r>
            <a:endParaRPr lang="ru-BY" sz="4000" dirty="0"/>
          </a:p>
        </p:txBody>
      </p:sp>
      <p:sp>
        <p:nvSpPr>
          <p:cNvPr id="3" name="Объект 2">
            <a:extLst>
              <a:ext uri="{FF2B5EF4-FFF2-40B4-BE49-F238E27FC236}">
                <a16:creationId xmlns:a16="http://schemas.microsoft.com/office/drawing/2014/main" id="{476D8025-0DAF-4CCE-8022-3DE79F2C3BF1}"/>
              </a:ext>
            </a:extLst>
          </p:cNvPr>
          <p:cNvSpPr>
            <a:spLocks noGrp="1"/>
          </p:cNvSpPr>
          <p:nvPr>
            <p:ph idx="1"/>
          </p:nvPr>
        </p:nvSpPr>
        <p:spPr>
          <a:xfrm>
            <a:off x="838200" y="1602297"/>
            <a:ext cx="10515600" cy="4574666"/>
          </a:xfrm>
        </p:spPr>
        <p:txBody>
          <a:bodyPr>
            <a:normAutofit/>
          </a:bodyPr>
          <a:lstStyle/>
          <a:p>
            <a:pPr indent="0" algn="just">
              <a:buNone/>
            </a:pPr>
            <a:endParaRPr lang="ru-RU" sz="2800" dirty="0">
              <a:solidFill>
                <a:srgbClr val="000000"/>
              </a:solidFill>
              <a:effectLst/>
              <a:latin typeface="TimesNewRoman"/>
              <a:ea typeface="Times New Roman" panose="02020603050405020304" pitchFamily="18" charset="0"/>
            </a:endParaRPr>
          </a:p>
          <a:p>
            <a:pPr indent="0" algn="just">
              <a:buNone/>
            </a:pPr>
            <a:r>
              <a:rPr lang="ru-RU" sz="2800" dirty="0">
                <a:solidFill>
                  <a:srgbClr val="000000"/>
                </a:solidFill>
                <a:effectLst/>
                <a:latin typeface="TimesNewRoman"/>
                <a:ea typeface="Times New Roman" panose="02020603050405020304" pitchFamily="18" charset="0"/>
              </a:rPr>
              <a:t>Токсиколого-гигиеническая оценка средств защиты растений является санитарной мерой, которая заключается в оценке соблюдения требований безопасности средств защиты растений, установленных международно-правовыми актами, составляющими право Евразийского экономического союза, по токсиколого-гигиеническим характеристикам. </a:t>
            </a:r>
            <a:endParaRPr lang="ru-BY" dirty="0"/>
          </a:p>
        </p:txBody>
      </p:sp>
      <p:pic>
        <p:nvPicPr>
          <p:cNvPr id="5" name="Рисунок 4">
            <a:extLst>
              <a:ext uri="{FF2B5EF4-FFF2-40B4-BE49-F238E27FC236}">
                <a16:creationId xmlns:a16="http://schemas.microsoft.com/office/drawing/2014/main" id="{016A7CE2-387B-4E84-AD46-950720A37B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5114925"/>
            <a:ext cx="2619375" cy="1743075"/>
          </a:xfrm>
          <a:prstGeom prst="rect">
            <a:avLst/>
          </a:prstGeom>
        </p:spPr>
      </p:pic>
    </p:spTree>
    <p:extLst>
      <p:ext uri="{BB962C8B-B14F-4D97-AF65-F5344CB8AC3E}">
        <p14:creationId xmlns:p14="http://schemas.microsoft.com/office/powerpoint/2010/main" val="106613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870B686-2925-45DC-96CE-7034771D7E34}"/>
              </a:ext>
            </a:extLst>
          </p:cNvPr>
          <p:cNvSpPr>
            <a:spLocks noGrp="1"/>
          </p:cNvSpPr>
          <p:nvPr>
            <p:ph type="title"/>
          </p:nvPr>
        </p:nvSpPr>
        <p:spPr/>
        <p:txBody>
          <a:bodyPr>
            <a:normAutofit fontScale="90000"/>
          </a:bodyPr>
          <a:lstStyle/>
          <a:p>
            <a:pPr algn="ctr"/>
            <a:r>
              <a:rPr lang="ru-RU" sz="4400" dirty="0">
                <a:solidFill>
                  <a:srgbClr val="000000"/>
                </a:solidFill>
                <a:effectLst/>
                <a:latin typeface="TimesNewRoman"/>
                <a:ea typeface="Times New Roman" panose="02020603050405020304" pitchFamily="18" charset="0"/>
              </a:rPr>
              <a:t>Токсиколого-гигиеническая оценка</a:t>
            </a:r>
            <a:r>
              <a:rPr lang="en-US" sz="4400" dirty="0">
                <a:solidFill>
                  <a:srgbClr val="000000"/>
                </a:solidFill>
                <a:effectLst/>
                <a:latin typeface="TimesNewRoman"/>
                <a:ea typeface="Times New Roman" panose="02020603050405020304" pitchFamily="18" charset="0"/>
              </a:rPr>
              <a:t> </a:t>
            </a:r>
            <a:r>
              <a:rPr lang="ru-RU" sz="4400" dirty="0">
                <a:solidFill>
                  <a:srgbClr val="000000"/>
                </a:solidFill>
                <a:latin typeface="TimesNewRoman"/>
                <a:ea typeface="Times New Roman" panose="02020603050405020304" pitchFamily="18" charset="0"/>
              </a:rPr>
              <a:t>СЗР</a:t>
            </a:r>
            <a:endParaRPr lang="ru-BY" dirty="0"/>
          </a:p>
        </p:txBody>
      </p:sp>
      <p:sp>
        <p:nvSpPr>
          <p:cNvPr id="3" name="Объект 2">
            <a:extLst>
              <a:ext uri="{FF2B5EF4-FFF2-40B4-BE49-F238E27FC236}">
                <a16:creationId xmlns:a16="http://schemas.microsoft.com/office/drawing/2014/main" id="{6B3C7723-81AC-4AAE-8AEB-628090B614C6}"/>
              </a:ext>
            </a:extLst>
          </p:cNvPr>
          <p:cNvSpPr>
            <a:spLocks noGrp="1"/>
          </p:cNvSpPr>
          <p:nvPr>
            <p:ph idx="1"/>
          </p:nvPr>
        </p:nvSpPr>
        <p:spPr/>
        <p:txBody>
          <a:bodyPr>
            <a:normAutofit/>
          </a:bodyPr>
          <a:lstStyle/>
          <a:p>
            <a:r>
              <a:rPr lang="ru-RU" dirty="0"/>
              <a:t>Оценка токсикологического досье на пестицид</a:t>
            </a:r>
          </a:p>
          <a:p>
            <a:r>
              <a:rPr lang="ru-RU" dirty="0"/>
              <a:t>Адаптация методов определения остаточных количеств пестицидов в объектах окружающей среды и продуктах питания</a:t>
            </a:r>
          </a:p>
          <a:p>
            <a:r>
              <a:rPr lang="ru-RU" dirty="0"/>
              <a:t>Проведения натуральных исследований в полевых условиях Республики Беларусь с применением имеющейся сельскохозяйственной техники с целью оценки риска на работающих </a:t>
            </a:r>
          </a:p>
          <a:p>
            <a:r>
              <a:rPr lang="ru-RU" dirty="0"/>
              <a:t>Определение остаточных количеств пестицидов в с/х продукции, выращенной в условиях Республики Беларусь  </a:t>
            </a:r>
            <a:endParaRPr lang="ru-BY" dirty="0"/>
          </a:p>
        </p:txBody>
      </p:sp>
      <p:pic>
        <p:nvPicPr>
          <p:cNvPr id="5" name="Рисунок 4">
            <a:extLst>
              <a:ext uri="{FF2B5EF4-FFF2-40B4-BE49-F238E27FC236}">
                <a16:creationId xmlns:a16="http://schemas.microsoft.com/office/drawing/2014/main" id="{BC81FA9B-0C63-4496-964B-370B163B6B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5114925"/>
            <a:ext cx="2619375" cy="1743075"/>
          </a:xfrm>
          <a:prstGeom prst="rect">
            <a:avLst/>
          </a:prstGeom>
        </p:spPr>
      </p:pic>
    </p:spTree>
    <p:extLst>
      <p:ext uri="{BB962C8B-B14F-4D97-AF65-F5344CB8AC3E}">
        <p14:creationId xmlns:p14="http://schemas.microsoft.com/office/powerpoint/2010/main" val="14533943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4127B78-5BD8-4F17-B5A5-37C60D53459D}"/>
              </a:ext>
            </a:extLst>
          </p:cNvPr>
          <p:cNvSpPr>
            <a:spLocks noGrp="1"/>
          </p:cNvSpPr>
          <p:nvPr>
            <p:ph type="title"/>
          </p:nvPr>
        </p:nvSpPr>
        <p:spPr/>
        <p:txBody>
          <a:bodyPr>
            <a:normAutofit fontScale="90000"/>
          </a:bodyPr>
          <a:lstStyle/>
          <a:p>
            <a:pPr algn="ctr"/>
            <a:r>
              <a:rPr lang="ru-RU" sz="4400" dirty="0">
                <a:solidFill>
                  <a:srgbClr val="000000"/>
                </a:solidFill>
                <a:effectLst/>
                <a:latin typeface="TimesNewRoman"/>
                <a:ea typeface="Times New Roman" panose="02020603050405020304" pitchFamily="18" charset="0"/>
              </a:rPr>
              <a:t>Токсиколого-гигиеническая оценка</a:t>
            </a:r>
            <a:r>
              <a:rPr lang="en-US" sz="4400" dirty="0">
                <a:solidFill>
                  <a:srgbClr val="000000"/>
                </a:solidFill>
                <a:effectLst/>
                <a:latin typeface="TimesNewRoman"/>
                <a:ea typeface="Times New Roman" panose="02020603050405020304" pitchFamily="18" charset="0"/>
              </a:rPr>
              <a:t> </a:t>
            </a:r>
            <a:r>
              <a:rPr lang="ru-RU" sz="4400" dirty="0">
                <a:solidFill>
                  <a:srgbClr val="000000"/>
                </a:solidFill>
                <a:latin typeface="TimesNewRoman"/>
                <a:ea typeface="Times New Roman" panose="02020603050405020304" pitchFamily="18" charset="0"/>
              </a:rPr>
              <a:t>СЗР</a:t>
            </a:r>
            <a:endParaRPr lang="ru-BY" dirty="0"/>
          </a:p>
        </p:txBody>
      </p:sp>
      <p:sp>
        <p:nvSpPr>
          <p:cNvPr id="3" name="Объект 2">
            <a:extLst>
              <a:ext uri="{FF2B5EF4-FFF2-40B4-BE49-F238E27FC236}">
                <a16:creationId xmlns:a16="http://schemas.microsoft.com/office/drawing/2014/main" id="{73EFDB7B-5DBF-4902-98C0-1CA34B06567E}"/>
              </a:ext>
            </a:extLst>
          </p:cNvPr>
          <p:cNvSpPr>
            <a:spLocks noGrp="1"/>
          </p:cNvSpPr>
          <p:nvPr>
            <p:ph idx="1"/>
          </p:nvPr>
        </p:nvSpPr>
        <p:spPr/>
        <p:txBody>
          <a:bodyPr>
            <a:normAutofit/>
          </a:bodyPr>
          <a:lstStyle/>
          <a:p>
            <a:r>
              <a:rPr lang="ru-RU" dirty="0"/>
              <a:t>Разработка гигиенических нормативов</a:t>
            </a:r>
            <a:r>
              <a:rPr lang="ru-RU" sz="2800" dirty="0">
                <a:effectLst/>
                <a:ea typeface="Times New Roman" panose="02020603050405020304" pitchFamily="18" charset="0"/>
              </a:rPr>
              <a:t> </a:t>
            </a:r>
            <a:r>
              <a:rPr lang="ru-RU" dirty="0">
                <a:effectLst/>
                <a:ea typeface="Times New Roman" panose="02020603050405020304" pitchFamily="18" charset="0"/>
              </a:rPr>
              <a:t>пестицидов в продуктах питания и объектах окружающей среды (вода, почва, воздух)</a:t>
            </a:r>
            <a:r>
              <a:rPr lang="ru-RU" dirty="0"/>
              <a:t> </a:t>
            </a:r>
          </a:p>
          <a:p>
            <a:r>
              <a:rPr lang="ru-RU" dirty="0"/>
              <a:t>Расчет допустимого суточного поступления пестицида в организм человека при расширении сферы применения СЗР</a:t>
            </a:r>
          </a:p>
          <a:p>
            <a:r>
              <a:rPr lang="ru-RU" dirty="0"/>
              <a:t>Проведение недостающих токсикологических исследований для оценки опасности пестицида</a:t>
            </a:r>
          </a:p>
          <a:p>
            <a:r>
              <a:rPr lang="ru-RU" dirty="0"/>
              <a:t>Установление класса опасности пестицидов и регламентов его применения (сроков ожидания, сроков выхода на обработанные участки и т.д.)  </a:t>
            </a:r>
            <a:endParaRPr lang="ru-BY" dirty="0"/>
          </a:p>
        </p:txBody>
      </p:sp>
      <p:pic>
        <p:nvPicPr>
          <p:cNvPr id="5" name="Рисунок 4">
            <a:extLst>
              <a:ext uri="{FF2B5EF4-FFF2-40B4-BE49-F238E27FC236}">
                <a16:creationId xmlns:a16="http://schemas.microsoft.com/office/drawing/2014/main" id="{C7F28164-E551-4CC0-AC12-2CB3AE028C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5114925"/>
            <a:ext cx="2619375" cy="1743075"/>
          </a:xfrm>
          <a:prstGeom prst="rect">
            <a:avLst/>
          </a:prstGeom>
        </p:spPr>
      </p:pic>
    </p:spTree>
    <p:extLst>
      <p:ext uri="{BB962C8B-B14F-4D97-AF65-F5344CB8AC3E}">
        <p14:creationId xmlns:p14="http://schemas.microsoft.com/office/powerpoint/2010/main" val="8064595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BAA760D-601A-4764-97F6-ED9B1F3DD9CB}"/>
              </a:ext>
            </a:extLst>
          </p:cNvPr>
          <p:cNvSpPr>
            <a:spLocks noGrp="1"/>
          </p:cNvSpPr>
          <p:nvPr>
            <p:ph type="title"/>
          </p:nvPr>
        </p:nvSpPr>
        <p:spPr/>
        <p:txBody>
          <a:bodyPr/>
          <a:lstStyle/>
          <a:p>
            <a:r>
              <a:rPr lang="ru-RU" dirty="0"/>
              <a:t>Меры профилактики, которые может предпринимать любой из нас </a:t>
            </a:r>
            <a:endParaRPr lang="ru-BY" dirty="0"/>
          </a:p>
        </p:txBody>
      </p:sp>
      <p:sp>
        <p:nvSpPr>
          <p:cNvPr id="3" name="Объект 2">
            <a:extLst>
              <a:ext uri="{FF2B5EF4-FFF2-40B4-BE49-F238E27FC236}">
                <a16:creationId xmlns:a16="http://schemas.microsoft.com/office/drawing/2014/main" id="{DCD548EE-160A-473B-B232-60AE4F43C8F8}"/>
              </a:ext>
            </a:extLst>
          </p:cNvPr>
          <p:cNvSpPr>
            <a:spLocks noGrp="1"/>
          </p:cNvSpPr>
          <p:nvPr>
            <p:ph idx="1"/>
          </p:nvPr>
        </p:nvSpPr>
        <p:spPr/>
        <p:txBody>
          <a:bodyPr>
            <a:normAutofit fontScale="92500" lnSpcReduction="10000"/>
          </a:bodyPr>
          <a:lstStyle/>
          <a:p>
            <a:r>
              <a:rPr lang="ru-RU" sz="1800" dirty="0"/>
              <a:t>Лимитированное (ограниченное) потребление пищевых продуктов, содержащих в больших количествах жир (сало, жирное мясо, жирные сорта рыбы), т.к. наиболее токсичные пестициды (хлорорганические) являются жирорастворимыми веществами и поэтому способны избирательно накапливаться в </a:t>
            </a:r>
            <a:r>
              <a:rPr lang="ru-RU" sz="1800" dirty="0" err="1"/>
              <a:t>липофильных</a:t>
            </a:r>
            <a:r>
              <a:rPr lang="ru-RU" sz="1800" dirty="0"/>
              <a:t> тканях. </a:t>
            </a:r>
          </a:p>
          <a:p>
            <a:r>
              <a:rPr lang="ru-RU" sz="1800" dirty="0"/>
              <a:t>Тщательно мыть овощи и фрукты, очищать от кожуры   </a:t>
            </a:r>
          </a:p>
          <a:p>
            <a:r>
              <a:rPr lang="ru-RU" sz="1800" dirty="0"/>
              <a:t>Уменьшение употребления «жирных» продуктов питания особенно рекомендовано женщинам, планирующим рождение ребенка, и кормящим матерям, потому что пестициды могут проникать в грудное молоко и отрицательно сказаться на здоровье младенца при кормлении его грудью. </a:t>
            </a:r>
          </a:p>
          <a:p>
            <a:r>
              <a:rPr lang="ru-RU" sz="1800" dirty="0"/>
              <a:t>Не рекомендуется употреблять в пищу рыбу, пить воду из открытых водоемов, расположенных вблизи свалок, мест захоронений и нерегламентированного хранения пестицидов. </a:t>
            </a:r>
          </a:p>
        </p:txBody>
      </p:sp>
      <p:pic>
        <p:nvPicPr>
          <p:cNvPr id="7" name="Рисунок 6">
            <a:extLst>
              <a:ext uri="{FF2B5EF4-FFF2-40B4-BE49-F238E27FC236}">
                <a16:creationId xmlns:a16="http://schemas.microsoft.com/office/drawing/2014/main" id="{2601D29B-3193-49A7-83C1-D623B5FBD9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0954" y="5402510"/>
            <a:ext cx="2251046" cy="1455490"/>
          </a:xfrm>
          <a:prstGeom prst="rect">
            <a:avLst/>
          </a:prstGeom>
        </p:spPr>
      </p:pic>
    </p:spTree>
    <p:extLst>
      <p:ext uri="{BB962C8B-B14F-4D97-AF65-F5344CB8AC3E}">
        <p14:creationId xmlns:p14="http://schemas.microsoft.com/office/powerpoint/2010/main" val="885501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3DAF40F-ADD6-4B54-AEBC-1F113D87D3FC}"/>
              </a:ext>
            </a:extLst>
          </p:cNvPr>
          <p:cNvSpPr>
            <a:spLocks noGrp="1"/>
          </p:cNvSpPr>
          <p:nvPr>
            <p:ph type="title"/>
          </p:nvPr>
        </p:nvSpPr>
        <p:spPr/>
        <p:txBody>
          <a:bodyPr/>
          <a:lstStyle/>
          <a:p>
            <a:pPr algn="ctr"/>
            <a:r>
              <a:rPr lang="ru-RU" b="1" i="1" dirty="0"/>
              <a:t>ПРОФИЛАКТИКА</a:t>
            </a:r>
            <a:endParaRPr lang="ru-BY" dirty="0"/>
          </a:p>
        </p:txBody>
      </p:sp>
      <p:sp>
        <p:nvSpPr>
          <p:cNvPr id="3" name="Объект 2">
            <a:extLst>
              <a:ext uri="{FF2B5EF4-FFF2-40B4-BE49-F238E27FC236}">
                <a16:creationId xmlns:a16="http://schemas.microsoft.com/office/drawing/2014/main" id="{1A4CDB80-BB99-46FE-94C9-267F49DC22DA}"/>
              </a:ext>
            </a:extLst>
          </p:cNvPr>
          <p:cNvSpPr>
            <a:spLocks noGrp="1"/>
          </p:cNvSpPr>
          <p:nvPr>
            <p:ph idx="1"/>
          </p:nvPr>
        </p:nvSpPr>
        <p:spPr>
          <a:xfrm>
            <a:off x="838200" y="1690688"/>
            <a:ext cx="10515600" cy="4486275"/>
          </a:xfrm>
        </p:spPr>
        <p:txBody>
          <a:bodyPr>
            <a:normAutofit/>
          </a:bodyPr>
          <a:lstStyle/>
          <a:p>
            <a:r>
              <a:rPr lang="ru-RU" sz="2800" u="sng"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Разумное </a:t>
            </a:r>
            <a:r>
              <a:rPr lang="ru-BY" sz="2800" u="sng"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использование пестицидов в садоводческих и частных хозяйствах</a:t>
            </a:r>
            <a:endParaRPr lang="ru-RU" sz="2800" u="sng"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endParaRPr>
          </a:p>
          <a:p>
            <a:pPr indent="228600">
              <a:lnSpc>
                <a:spcPct val="100000"/>
              </a:lnSpc>
              <a:buFont typeface="Wingdings" panose="05000000000000000000" pitchFamily="2" charset="2"/>
              <a:buChar char="v"/>
            </a:pPr>
            <a:r>
              <a:rPr lang="ru-RU"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Спектр используемых препаратов</a:t>
            </a:r>
          </a:p>
          <a:p>
            <a:pPr indent="228600">
              <a:lnSpc>
                <a:spcPct val="100000"/>
              </a:lnSpc>
              <a:buFont typeface="Wingdings" panose="05000000000000000000" pitchFamily="2" charset="2"/>
              <a:buChar char="v"/>
            </a:pPr>
            <a:r>
              <a:rPr lang="ru-RU"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Частота применения</a:t>
            </a:r>
          </a:p>
          <a:p>
            <a:pPr indent="228600">
              <a:lnSpc>
                <a:spcPct val="100000"/>
              </a:lnSpc>
              <a:buFont typeface="Wingdings" panose="05000000000000000000" pitchFamily="2" charset="2"/>
              <a:buChar char="v"/>
            </a:pPr>
            <a:r>
              <a:rPr lang="ru-RU"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Время использования </a:t>
            </a:r>
            <a:r>
              <a:rPr lang="ru-RU" sz="2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a:t>
            </a:r>
          </a:p>
          <a:p>
            <a:pPr indent="228600">
              <a:lnSpc>
                <a:spcPct val="100000"/>
              </a:lnSpc>
              <a:buFont typeface="Wingdings" panose="05000000000000000000" pitchFamily="2" charset="2"/>
              <a:buChar char="v"/>
            </a:pPr>
            <a:r>
              <a:rPr lang="ru-RU"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Оборудование </a:t>
            </a:r>
          </a:p>
          <a:p>
            <a:pPr marL="685800" indent="-457200">
              <a:lnSpc>
                <a:spcPct val="100000"/>
              </a:lnSpc>
            </a:pPr>
            <a:r>
              <a:rPr lang="ru-RU" sz="2800" u="sng"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Образовательные программы, курсы для  дошкольников, школьников, студентов</a:t>
            </a:r>
          </a:p>
          <a:p>
            <a:pPr marL="685800" indent="-457200">
              <a:lnSpc>
                <a:spcPct val="100000"/>
              </a:lnSpc>
            </a:pPr>
            <a:r>
              <a:rPr lang="ru-RU" sz="2800" u="sng"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Знать опасные свойства пестицидов и химикатов</a:t>
            </a:r>
          </a:p>
          <a:p>
            <a:endParaRPr lang="ru-BY" dirty="0"/>
          </a:p>
        </p:txBody>
      </p:sp>
      <p:pic>
        <p:nvPicPr>
          <p:cNvPr id="5" name="Рисунок 4">
            <a:extLst>
              <a:ext uri="{FF2B5EF4-FFF2-40B4-BE49-F238E27FC236}">
                <a16:creationId xmlns:a16="http://schemas.microsoft.com/office/drawing/2014/main" id="{365F4669-34C7-4DD8-91F2-E832B06FA6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89633" y="1762125"/>
            <a:ext cx="2752725" cy="1666875"/>
          </a:xfrm>
          <a:prstGeom prst="rect">
            <a:avLst/>
          </a:prstGeom>
        </p:spPr>
      </p:pic>
    </p:spTree>
    <p:extLst>
      <p:ext uri="{BB962C8B-B14F-4D97-AF65-F5344CB8AC3E}">
        <p14:creationId xmlns:p14="http://schemas.microsoft.com/office/powerpoint/2010/main" val="1014704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5720" y="274638"/>
            <a:ext cx="5760640" cy="1143000"/>
          </a:xfrm>
        </p:spPr>
        <p:txBody>
          <a:bodyPr/>
          <a:lstStyle/>
          <a:p>
            <a:r>
              <a:rPr lang="ru-RU" b="1" i="1" dirty="0"/>
              <a:t>Цели обучения</a:t>
            </a:r>
          </a:p>
        </p:txBody>
      </p:sp>
      <p:sp>
        <p:nvSpPr>
          <p:cNvPr id="3" name="Объект 2"/>
          <p:cNvSpPr>
            <a:spLocks noGrp="1"/>
          </p:cNvSpPr>
          <p:nvPr>
            <p:ph idx="1"/>
          </p:nvPr>
        </p:nvSpPr>
        <p:spPr/>
        <p:txBody>
          <a:bodyPr>
            <a:normAutofit/>
          </a:bodyPr>
          <a:lstStyle/>
          <a:p>
            <a:pPr algn="just"/>
            <a:r>
              <a:rPr lang="ru-RU" dirty="0"/>
              <a:t>Повысить уровень знаний о существующих механизмах снижения негативном воздействии стойких органических загрязнителей (СОЗ) на здоровье человека </a:t>
            </a:r>
          </a:p>
          <a:p>
            <a:pPr algn="just"/>
            <a:r>
              <a:rPr lang="ru-RU" dirty="0"/>
              <a:t>Получить представление о мерах профилактики негативного воздействия СОЗ на здоровье человека </a:t>
            </a:r>
          </a:p>
          <a:p>
            <a:pPr algn="just"/>
            <a:r>
              <a:rPr lang="ru-RU" dirty="0"/>
              <a:t>Повысить уровень знаний о видах упаковки и их потенциальной опасности</a:t>
            </a:r>
          </a:p>
          <a:p>
            <a:pPr algn="just"/>
            <a:r>
              <a:rPr lang="ru-RU" dirty="0"/>
              <a:t>Получить представление об опасных веществах, которые могут содержаться в  детских игрушках  </a:t>
            </a:r>
          </a:p>
        </p:txBody>
      </p:sp>
      <p:pic>
        <p:nvPicPr>
          <p:cNvPr id="6" name="Рисунок 5">
            <a:extLst>
              <a:ext uri="{FF2B5EF4-FFF2-40B4-BE49-F238E27FC236}">
                <a16:creationId xmlns:a16="http://schemas.microsoft.com/office/drawing/2014/main" id="{6FC9E2DD-9C13-4C1C-910F-2251EF8812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92811" y="274638"/>
            <a:ext cx="2828925" cy="1619250"/>
          </a:xfrm>
          <a:prstGeom prst="rect">
            <a:avLst/>
          </a:prstGeom>
        </p:spPr>
      </p:pic>
    </p:spTree>
    <p:extLst>
      <p:ext uri="{BB962C8B-B14F-4D97-AF65-F5344CB8AC3E}">
        <p14:creationId xmlns:p14="http://schemas.microsoft.com/office/powerpoint/2010/main" val="19955682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0115648-400E-4F8C-BFB1-1092E4A4B3F5}"/>
              </a:ext>
            </a:extLst>
          </p:cNvPr>
          <p:cNvSpPr>
            <a:spLocks noGrp="1"/>
          </p:cNvSpPr>
          <p:nvPr>
            <p:ph type="title"/>
          </p:nvPr>
        </p:nvSpPr>
        <p:spPr/>
        <p:txBody>
          <a:bodyPr/>
          <a:lstStyle/>
          <a:p>
            <a:pPr algn="ctr"/>
            <a:r>
              <a:rPr lang="ru-RU" b="1" i="1" dirty="0"/>
              <a:t>ПРОФИЛАКТИКА</a:t>
            </a:r>
            <a:endParaRPr lang="ru-BY" b="1" i="1" dirty="0"/>
          </a:p>
        </p:txBody>
      </p:sp>
      <p:sp>
        <p:nvSpPr>
          <p:cNvPr id="3" name="Объект 2">
            <a:extLst>
              <a:ext uri="{FF2B5EF4-FFF2-40B4-BE49-F238E27FC236}">
                <a16:creationId xmlns:a16="http://schemas.microsoft.com/office/drawing/2014/main" id="{D7CA99C0-78DE-4FA2-9A9A-6775DBB894EA}"/>
              </a:ext>
            </a:extLst>
          </p:cNvPr>
          <p:cNvSpPr>
            <a:spLocks noGrp="1"/>
          </p:cNvSpPr>
          <p:nvPr>
            <p:ph idx="1"/>
          </p:nvPr>
        </p:nvSpPr>
        <p:spPr>
          <a:xfrm>
            <a:off x="1853967" y="1828800"/>
            <a:ext cx="9650645" cy="4082422"/>
          </a:xfrm>
        </p:spPr>
        <p:txBody>
          <a:bodyPr>
            <a:normAutofit fontScale="70000" lnSpcReduction="20000"/>
          </a:bodyPr>
          <a:lstStyle/>
          <a:p>
            <a:r>
              <a:rPr lang="ru-RU" sz="2400" u="sng" dirty="0">
                <a:solidFill>
                  <a:schemeClr val="tx1">
                    <a:lumMod val="95000"/>
                    <a:lumOff val="5000"/>
                  </a:schemeClr>
                </a:solidFill>
                <a:ea typeface="Verdana" panose="020B0604030504040204" pitchFamily="34" charset="0"/>
                <a:cs typeface="Times New Roman" panose="02020603050405020304" pitchFamily="18" charset="0"/>
              </a:rPr>
              <a:t>Перед применением обязательно прочитать и изучить этикетку </a:t>
            </a:r>
          </a:p>
          <a:p>
            <a:r>
              <a:rPr lang="ru-RU" sz="2400" u="sng" dirty="0">
                <a:solidFill>
                  <a:schemeClr val="tx1">
                    <a:lumMod val="95000"/>
                    <a:lumOff val="5000"/>
                  </a:schemeClr>
                </a:solidFill>
                <a:ea typeface="Verdana" panose="020B0604030504040204" pitchFamily="34" charset="0"/>
                <a:cs typeface="Times New Roman" panose="02020603050405020304" pitchFamily="18" charset="0"/>
              </a:rPr>
              <a:t>Четко следовать рекомендациям по применению</a:t>
            </a:r>
          </a:p>
          <a:p>
            <a:r>
              <a:rPr lang="ru-RU" sz="2600" u="sng" dirty="0">
                <a:solidFill>
                  <a:schemeClr val="tx1">
                    <a:lumMod val="95000"/>
                    <a:lumOff val="5000"/>
                  </a:schemeClr>
                </a:solidFill>
                <a:ea typeface="Verdana" panose="020B0604030504040204" pitchFamily="34" charset="0"/>
              </a:rPr>
              <a:t>Покупать средства защиты растений (пестициды) в специализированных магазинах и строго следовать инструкции по использованию препаратов, соблюдая нормы расхода, кратность обработок и «срок ожидания»</a:t>
            </a:r>
            <a:endParaRPr lang="ru-BY" sz="2600" u="sng" dirty="0">
              <a:solidFill>
                <a:schemeClr val="tx1">
                  <a:lumMod val="95000"/>
                  <a:lumOff val="5000"/>
                </a:schemeClr>
              </a:solidFill>
              <a:ea typeface="Verdana" panose="020B0604030504040204" pitchFamily="34" charset="0"/>
            </a:endParaRPr>
          </a:p>
          <a:p>
            <a:r>
              <a:rPr lang="ru-RU" sz="2400" dirty="0">
                <a:solidFill>
                  <a:schemeClr val="tx1">
                    <a:lumMod val="95000"/>
                    <a:lumOff val="5000"/>
                  </a:schemeClr>
                </a:solidFill>
                <a:ea typeface="Verdana" panose="020B0604030504040204" pitchFamily="34" charset="0"/>
                <a:cs typeface="Times New Roman" panose="02020603050405020304" pitchFamily="18" charset="0"/>
              </a:rPr>
              <a:t> </a:t>
            </a:r>
            <a:r>
              <a:rPr lang="ru-RU" sz="2400" u="sng" dirty="0">
                <a:solidFill>
                  <a:schemeClr val="tx1">
                    <a:lumMod val="95000"/>
                    <a:lumOff val="5000"/>
                  </a:schemeClr>
                </a:solidFill>
                <a:ea typeface="Verdana" panose="020B0604030504040204" pitchFamily="34" charset="0"/>
                <a:cs typeface="Times New Roman" panose="02020603050405020304" pitchFamily="18" charset="0"/>
              </a:rPr>
              <a:t>С</a:t>
            </a:r>
            <a:r>
              <a:rPr lang="ru-BY" sz="2400" u="sng" dirty="0" err="1">
                <a:solidFill>
                  <a:schemeClr val="tx1">
                    <a:lumMod val="95000"/>
                    <a:lumOff val="5000"/>
                  </a:schemeClr>
                </a:solidFill>
                <a:effectLst/>
                <a:ea typeface="Verdana" panose="020B0604030504040204" pitchFamily="34" charset="0"/>
                <a:cs typeface="Times New Roman" panose="02020603050405020304" pitchFamily="18" charset="0"/>
              </a:rPr>
              <a:t>облюд</a:t>
            </a:r>
            <a:r>
              <a:rPr lang="ru-RU" sz="2400" u="sng" dirty="0" err="1">
                <a:solidFill>
                  <a:schemeClr val="tx1">
                    <a:lumMod val="95000"/>
                    <a:lumOff val="5000"/>
                  </a:schemeClr>
                </a:solidFill>
                <a:effectLst/>
                <a:ea typeface="Verdana" panose="020B0604030504040204" pitchFamily="34" charset="0"/>
                <a:cs typeface="Times New Roman" panose="02020603050405020304" pitchFamily="18" charset="0"/>
              </a:rPr>
              <a:t>ать</a:t>
            </a:r>
            <a:r>
              <a:rPr lang="ru-BY" sz="2400" u="sng" dirty="0">
                <a:solidFill>
                  <a:schemeClr val="tx1">
                    <a:lumMod val="95000"/>
                    <a:lumOff val="5000"/>
                  </a:schemeClr>
                </a:solidFill>
                <a:effectLst/>
                <a:ea typeface="Verdana" panose="020B0604030504040204" pitchFamily="34" charset="0"/>
                <a:cs typeface="Times New Roman" panose="02020603050405020304" pitchFamily="18" charset="0"/>
              </a:rPr>
              <a:t> правил</a:t>
            </a:r>
            <a:r>
              <a:rPr lang="ru-RU" sz="2400" u="sng" dirty="0">
                <a:solidFill>
                  <a:schemeClr val="tx1">
                    <a:lumMod val="95000"/>
                    <a:lumOff val="5000"/>
                  </a:schemeClr>
                </a:solidFill>
                <a:effectLst/>
                <a:ea typeface="Verdana" panose="020B0604030504040204" pitchFamily="34" charset="0"/>
                <a:cs typeface="Times New Roman" panose="02020603050405020304" pitchFamily="18" charset="0"/>
              </a:rPr>
              <a:t>а</a:t>
            </a:r>
            <a:r>
              <a:rPr lang="ru-BY" sz="2400" u="sng" dirty="0">
                <a:solidFill>
                  <a:schemeClr val="tx1">
                    <a:lumMod val="95000"/>
                    <a:lumOff val="5000"/>
                  </a:schemeClr>
                </a:solidFill>
                <a:effectLst/>
                <a:ea typeface="Verdana" panose="020B0604030504040204" pitchFamily="34" charset="0"/>
                <a:cs typeface="Times New Roman" panose="02020603050405020304" pitchFamily="18" charset="0"/>
              </a:rPr>
              <a:t> безопасности</a:t>
            </a:r>
            <a:r>
              <a:rPr lang="ru-RU" sz="2400" u="sng" dirty="0">
                <a:solidFill>
                  <a:schemeClr val="tx1">
                    <a:lumMod val="95000"/>
                    <a:lumOff val="5000"/>
                  </a:schemeClr>
                </a:solidFill>
                <a:effectLst/>
                <a:ea typeface="Verdana" panose="020B0604030504040204" pitchFamily="34" charset="0"/>
                <a:cs typeface="Times New Roman" panose="02020603050405020304" pitchFamily="18" charset="0"/>
              </a:rPr>
              <a:t> </a:t>
            </a:r>
          </a:p>
          <a:p>
            <a:pPr indent="228600">
              <a:buFont typeface="Wingdings" panose="05000000000000000000" pitchFamily="2" charset="2"/>
              <a:buChar char="v"/>
            </a:pPr>
            <a:r>
              <a:rPr lang="ru-RU" sz="2400" dirty="0">
                <a:solidFill>
                  <a:schemeClr val="tx1">
                    <a:lumMod val="95000"/>
                    <a:lumOff val="5000"/>
                  </a:schemeClr>
                </a:solidFill>
                <a:effectLst/>
                <a:ea typeface="Verdana" panose="020B0604030504040204" pitchFamily="34" charset="0"/>
                <a:cs typeface="Times New Roman" panose="02020603050405020304" pitchFamily="18" charset="0"/>
              </a:rPr>
              <a:t>средства индивидуальной защиты</a:t>
            </a:r>
          </a:p>
          <a:p>
            <a:pPr indent="228600">
              <a:buFont typeface="Wingdings" panose="05000000000000000000" pitchFamily="2" charset="2"/>
              <a:buChar char="v"/>
            </a:pPr>
            <a:r>
              <a:rPr lang="ru-RU" sz="2400" dirty="0">
                <a:solidFill>
                  <a:schemeClr val="tx1">
                    <a:lumMod val="95000"/>
                    <a:lumOff val="5000"/>
                  </a:schemeClr>
                </a:solidFill>
                <a:effectLst/>
                <a:ea typeface="Verdana" panose="020B0604030504040204" pitchFamily="34" charset="0"/>
                <a:cs typeface="Times New Roman" panose="02020603050405020304" pitchFamily="18" charset="0"/>
              </a:rPr>
              <a:t>отдельная тара</a:t>
            </a:r>
          </a:p>
          <a:p>
            <a:pPr indent="228600">
              <a:buFont typeface="Wingdings" panose="05000000000000000000" pitchFamily="2" charset="2"/>
              <a:buChar char="v"/>
            </a:pPr>
            <a:r>
              <a:rPr lang="ru-RU" sz="2400" dirty="0">
                <a:solidFill>
                  <a:schemeClr val="tx1">
                    <a:lumMod val="95000"/>
                    <a:lumOff val="5000"/>
                  </a:schemeClr>
                </a:solidFill>
                <a:effectLst/>
                <a:ea typeface="Verdana" panose="020B0604030504040204" pitchFamily="34" charset="0"/>
                <a:cs typeface="Times New Roman" panose="02020603050405020304" pitchFamily="18" charset="0"/>
              </a:rPr>
              <a:t>правила хранения</a:t>
            </a:r>
          </a:p>
          <a:p>
            <a:pPr marL="0" indent="0">
              <a:buNone/>
            </a:pPr>
            <a:endParaRPr lang="ru-RU" sz="1800"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endParaRPr>
          </a:p>
          <a:p>
            <a:pPr marL="0" indent="0" algn="just">
              <a:buNone/>
            </a:pPr>
            <a:r>
              <a:rPr lang="ru-BY" sz="3600"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Такие мероприятия должны снизить частоту отравлений</a:t>
            </a:r>
            <a:r>
              <a:rPr lang="ru-RU" sz="3600" dirty="0">
                <a:solidFill>
                  <a:srgbClr val="000000"/>
                </a:solidFill>
                <a:effectLst/>
                <a:latin typeface="Verdana" panose="020B0604030504040204" pitchFamily="34" charset="0"/>
                <a:ea typeface="Verdana" panose="020B0604030504040204" pitchFamily="34" charset="0"/>
                <a:cs typeface="Times New Roman" panose="02020603050405020304" pitchFamily="18" charset="0"/>
              </a:rPr>
              <a:t> и неблагоприятного воздействия</a:t>
            </a:r>
            <a:endParaRPr lang="ru-BY" sz="3600" dirty="0">
              <a:effectLst/>
              <a:latin typeface="Verdana" panose="020B0604030504040204" pitchFamily="34" charset="0"/>
              <a:ea typeface="Verdana" panose="020B0604030504040204" pitchFamily="34" charset="0"/>
              <a:cs typeface="Times New Roman" panose="02020603050405020304" pitchFamily="18" charset="0"/>
            </a:endParaRPr>
          </a:p>
          <a:p>
            <a:endParaRPr lang="ru-BY" dirty="0"/>
          </a:p>
        </p:txBody>
      </p:sp>
      <p:pic>
        <p:nvPicPr>
          <p:cNvPr id="5" name="Рисунок 4">
            <a:extLst>
              <a:ext uri="{FF2B5EF4-FFF2-40B4-BE49-F238E27FC236}">
                <a16:creationId xmlns:a16="http://schemas.microsoft.com/office/drawing/2014/main" id="{6C7BEC33-3AC9-420E-B50C-DAD343720E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9275" y="0"/>
            <a:ext cx="2752725" cy="1657350"/>
          </a:xfrm>
          <a:prstGeom prst="rect">
            <a:avLst/>
          </a:prstGeom>
        </p:spPr>
      </p:pic>
      <p:pic>
        <p:nvPicPr>
          <p:cNvPr id="6" name="Рисунок 5">
            <a:extLst>
              <a:ext uri="{FF2B5EF4-FFF2-40B4-BE49-F238E27FC236}">
                <a16:creationId xmlns:a16="http://schemas.microsoft.com/office/drawing/2014/main" id="{0C98B6B5-1279-4B74-8B56-66FD3A5ADE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58300" y="5306384"/>
            <a:ext cx="2933700" cy="1552575"/>
          </a:xfrm>
          <a:prstGeom prst="rect">
            <a:avLst/>
          </a:prstGeom>
        </p:spPr>
      </p:pic>
    </p:spTree>
    <p:extLst>
      <p:ext uri="{BB962C8B-B14F-4D97-AF65-F5344CB8AC3E}">
        <p14:creationId xmlns:p14="http://schemas.microsoft.com/office/powerpoint/2010/main" val="42386270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51A9834-89FD-4109-BE98-BF60196B9BE3}"/>
              </a:ext>
            </a:extLst>
          </p:cNvPr>
          <p:cNvSpPr>
            <a:spLocks noGrp="1"/>
          </p:cNvSpPr>
          <p:nvPr>
            <p:ph type="title"/>
          </p:nvPr>
        </p:nvSpPr>
        <p:spPr/>
        <p:txBody>
          <a:bodyPr/>
          <a:lstStyle/>
          <a:p>
            <a:pPr algn="ctr"/>
            <a:r>
              <a:rPr lang="ru-RU" b="1" i="1" dirty="0"/>
              <a:t>СНИЖЕНИЕ ВОЗДЕЙСТВИЯ </a:t>
            </a:r>
            <a:endParaRPr lang="ru-BY" b="1" i="1" dirty="0"/>
          </a:p>
        </p:txBody>
      </p:sp>
      <p:sp>
        <p:nvSpPr>
          <p:cNvPr id="3" name="Объект 2">
            <a:extLst>
              <a:ext uri="{FF2B5EF4-FFF2-40B4-BE49-F238E27FC236}">
                <a16:creationId xmlns:a16="http://schemas.microsoft.com/office/drawing/2014/main" id="{73CA5C76-296B-4D7F-B63F-5D5E9438FC3F}"/>
              </a:ext>
            </a:extLst>
          </p:cNvPr>
          <p:cNvSpPr>
            <a:spLocks noGrp="1"/>
          </p:cNvSpPr>
          <p:nvPr>
            <p:ph idx="1"/>
          </p:nvPr>
        </p:nvSpPr>
        <p:spPr>
          <a:xfrm>
            <a:off x="2589212" y="1540188"/>
            <a:ext cx="8915400" cy="4113991"/>
          </a:xfrm>
        </p:spPr>
        <p:txBody>
          <a:bodyPr>
            <a:normAutofit fontScale="85000" lnSpcReduction="10000"/>
          </a:bodyPr>
          <a:lstStyle/>
          <a:p>
            <a:pPr marL="342900" lvl="0" indent="-342900">
              <a:lnSpc>
                <a:spcPct val="107000"/>
              </a:lnSpc>
              <a:spcAft>
                <a:spcPts val="800"/>
              </a:spcAft>
              <a:tabLst>
                <a:tab pos="457200" algn="l"/>
              </a:tabLst>
            </a:pPr>
            <a:r>
              <a:rPr lang="ru-RU"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Установление </a:t>
            </a:r>
            <a:r>
              <a:rPr lang="ru-BY"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несанкционированных запасов устаревших, непригодных и запрещенных пестицидов</a:t>
            </a:r>
            <a:r>
              <a:rPr lang="ru-RU"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 </a:t>
            </a:r>
            <a:r>
              <a:rPr lang="ru-BY"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общегосударственный процесс инвентаризации устаревших и запрещенных пестицидов</a:t>
            </a:r>
            <a:endParaRPr lang="ru-BY"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tabLst>
                <a:tab pos="457200" algn="l"/>
              </a:tabLst>
            </a:pPr>
            <a:r>
              <a:rPr lang="ru-RU"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П</a:t>
            </a:r>
            <a:r>
              <a:rPr lang="ru-BY" sz="1800" dirty="0" err="1">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рин</a:t>
            </a:r>
            <a:r>
              <a:rPr lang="ru-RU" sz="1800" dirty="0" err="1">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ятие</a:t>
            </a:r>
            <a:r>
              <a:rPr lang="ru-RU"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ru-BY" sz="1800" dirty="0" err="1">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обоснованны</a:t>
            </a:r>
            <a:r>
              <a:rPr lang="ru-RU"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х</a:t>
            </a:r>
            <a:r>
              <a:rPr lang="ru-BY"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и </a:t>
            </a:r>
            <a:r>
              <a:rPr lang="ru-BY" sz="1800" dirty="0" err="1">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квалифицированны</a:t>
            </a:r>
            <a:r>
              <a:rPr lang="ru-RU"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х</a:t>
            </a:r>
            <a:r>
              <a:rPr lang="ru-BY"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ru-BY" sz="1800" dirty="0" err="1">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решени</a:t>
            </a:r>
            <a:r>
              <a:rPr lang="ru-RU"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й</a:t>
            </a:r>
            <a:r>
              <a:rPr lang="ru-BY"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со стороны государственных структур</a:t>
            </a:r>
            <a:r>
              <a:rPr lang="ru-RU"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по ликвидации таких запасов</a:t>
            </a:r>
            <a:endParaRPr lang="ru-BY"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tabLst>
                <a:tab pos="457200" algn="l"/>
              </a:tabLst>
            </a:pPr>
            <a:r>
              <a:rPr lang="ru-BY"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Выявлению «горячих точек» загрязнения окружающей среды СОЗ. </a:t>
            </a:r>
            <a:r>
              <a:rPr lang="ru-RU"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Например</a:t>
            </a:r>
            <a:r>
              <a:rPr lang="ru-BY"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a:t>
            </a:r>
            <a:endParaRPr lang="ru-BY" sz="1800" dirty="0">
              <a:effectLst/>
              <a:latin typeface="Calibri" panose="020F0502020204030204" pitchFamily="34" charset="0"/>
              <a:ea typeface="Calibri" panose="020F0502020204030204" pitchFamily="34" charset="0"/>
              <a:cs typeface="Times New Roman" panose="02020603050405020304" pitchFamily="18" charset="0"/>
            </a:endParaRPr>
          </a:p>
          <a:p>
            <a:pPr lvl="0" indent="468000">
              <a:lnSpc>
                <a:spcPct val="107000"/>
              </a:lnSpc>
              <a:spcAft>
                <a:spcPts val="800"/>
              </a:spcAft>
              <a:buSzPts val="1000"/>
              <a:buFont typeface="Wingdings" panose="05000000000000000000" pitchFamily="2" charset="2"/>
              <a:buChar char="q"/>
              <a:tabLst>
                <a:tab pos="457200" algn="l"/>
              </a:tabLst>
            </a:pPr>
            <a:r>
              <a:rPr lang="ru-BY"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предприятия по п</a:t>
            </a:r>
            <a:r>
              <a:rPr lang="ru-RU"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р</a:t>
            </a:r>
            <a:r>
              <a:rPr lang="ru-BY" sz="1800" dirty="0" err="1">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оизводству</a:t>
            </a:r>
            <a:r>
              <a:rPr lang="ru-BY"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хранению и захоронению пестицидов;</a:t>
            </a:r>
            <a:endParaRPr lang="ru-BY"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lvl="0" indent="468000">
              <a:lnSpc>
                <a:spcPct val="107000"/>
              </a:lnSpc>
              <a:spcAft>
                <a:spcPts val="800"/>
              </a:spcAft>
              <a:buSzPts val="1000"/>
              <a:buFont typeface="Wingdings" panose="05000000000000000000" pitchFamily="2" charset="2"/>
              <a:buChar char="q"/>
              <a:tabLst>
                <a:tab pos="457200" algn="l"/>
              </a:tabLst>
            </a:pPr>
            <a:r>
              <a:rPr lang="ru-BY"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места размещения ПХБ содержащего оборудования (конденсаторы, трансформаторы);</a:t>
            </a:r>
            <a:endParaRPr lang="ru-RU"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endParaRPr>
          </a:p>
          <a:p>
            <a:pPr indent="468000">
              <a:lnSpc>
                <a:spcPct val="107000"/>
              </a:lnSpc>
              <a:spcAft>
                <a:spcPts val="800"/>
              </a:spcAft>
              <a:buSzPts val="1000"/>
              <a:buFont typeface="Wingdings" panose="05000000000000000000" pitchFamily="2" charset="2"/>
              <a:buChar char="q"/>
              <a:tabLst>
                <a:tab pos="457200" algn="l"/>
              </a:tabLst>
            </a:pPr>
            <a:r>
              <a:rPr lang="ru-BY" sz="1800" dirty="0" err="1">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диоксиноопасные</a:t>
            </a:r>
            <a:r>
              <a:rPr lang="ru-BY"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производства и объекты, а именно: свалки отходов (как </a:t>
            </a:r>
            <a:r>
              <a:rPr lang="ru-BY" sz="1800" dirty="0" err="1">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санкциониро</a:t>
            </a:r>
            <a:r>
              <a:rPr lang="ru-RU"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в</a:t>
            </a:r>
            <a:r>
              <a:rPr lang="ru-BY" sz="1800" dirty="0" err="1">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анные</a:t>
            </a:r>
            <a:r>
              <a:rPr lang="ru-BY"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т</a:t>
            </a:r>
            <a:r>
              <a:rPr lang="ru-RU"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а</a:t>
            </a:r>
            <a:r>
              <a:rPr lang="ru-BY"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к и нелегальные), мусоросжигательные заводы; целлюлозно-бумажные комбинаты; металлургические предприятия и др.</a:t>
            </a:r>
            <a:endParaRPr lang="ru-BY"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endParaRPr lang="ru-BY"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ru-BY" dirty="0"/>
          </a:p>
        </p:txBody>
      </p:sp>
      <p:pic>
        <p:nvPicPr>
          <p:cNvPr id="5" name="Рисунок 4">
            <a:extLst>
              <a:ext uri="{FF2B5EF4-FFF2-40B4-BE49-F238E27FC236}">
                <a16:creationId xmlns:a16="http://schemas.microsoft.com/office/drawing/2014/main" id="{86C8BF26-A720-493B-90C4-775518637B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622" y="4953001"/>
            <a:ext cx="2466975" cy="1847850"/>
          </a:xfrm>
          <a:prstGeom prst="rect">
            <a:avLst/>
          </a:prstGeom>
        </p:spPr>
      </p:pic>
    </p:spTree>
    <p:extLst>
      <p:ext uri="{BB962C8B-B14F-4D97-AF65-F5344CB8AC3E}">
        <p14:creationId xmlns:p14="http://schemas.microsoft.com/office/powerpoint/2010/main" val="11339583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AF62752-2180-42D6-9D94-B3B8E39AD9D1}"/>
              </a:ext>
            </a:extLst>
          </p:cNvPr>
          <p:cNvSpPr>
            <a:spLocks noGrp="1"/>
          </p:cNvSpPr>
          <p:nvPr>
            <p:ph type="title"/>
          </p:nvPr>
        </p:nvSpPr>
        <p:spPr/>
        <p:txBody>
          <a:bodyPr/>
          <a:lstStyle/>
          <a:p>
            <a:pPr algn="ctr"/>
            <a:r>
              <a:rPr lang="ru-RU" b="1" i="1" dirty="0"/>
              <a:t>СНИЖЕНИЕ ВОЗДЕЙСТВИЯ </a:t>
            </a:r>
            <a:endParaRPr lang="ru-BY" dirty="0"/>
          </a:p>
        </p:txBody>
      </p:sp>
      <p:sp>
        <p:nvSpPr>
          <p:cNvPr id="3" name="Объект 2">
            <a:extLst>
              <a:ext uri="{FF2B5EF4-FFF2-40B4-BE49-F238E27FC236}">
                <a16:creationId xmlns:a16="http://schemas.microsoft.com/office/drawing/2014/main" id="{93E671A5-5366-4561-883F-74E411BD0928}"/>
              </a:ext>
            </a:extLst>
          </p:cNvPr>
          <p:cNvSpPr>
            <a:spLocks noGrp="1"/>
          </p:cNvSpPr>
          <p:nvPr>
            <p:ph idx="1"/>
          </p:nvPr>
        </p:nvSpPr>
        <p:spPr>
          <a:xfrm>
            <a:off x="2589212" y="1451295"/>
            <a:ext cx="8915400" cy="4459927"/>
          </a:xfrm>
        </p:spPr>
        <p:txBody>
          <a:bodyPr>
            <a:normAutofit fontScale="92500" lnSpcReduction="20000"/>
          </a:bodyPr>
          <a:lstStyle/>
          <a:p>
            <a:pPr lvl="0">
              <a:lnSpc>
                <a:spcPct val="107000"/>
              </a:lnSpc>
              <a:spcAft>
                <a:spcPts val="800"/>
              </a:spcAft>
              <a:tabLst>
                <a:tab pos="457200" algn="l"/>
              </a:tabLst>
            </a:pPr>
            <a:r>
              <a:rPr lang="ru-RU" sz="2000" dirty="0">
                <a:solidFill>
                  <a:srgbClr val="000000"/>
                </a:solidFill>
                <a:effectLst/>
                <a:ea typeface="Times New Roman" panose="02020603050405020304" pitchFamily="18" charset="0"/>
                <a:cs typeface="Times New Roman" panose="02020603050405020304" pitchFamily="18" charset="0"/>
              </a:rPr>
              <a:t>В</a:t>
            </a:r>
            <a:r>
              <a:rPr lang="ru-BY" sz="2000" dirty="0" err="1">
                <a:solidFill>
                  <a:srgbClr val="000000"/>
                </a:solidFill>
                <a:effectLst/>
                <a:ea typeface="Times New Roman" panose="02020603050405020304" pitchFamily="18" charset="0"/>
                <a:cs typeface="Times New Roman" panose="02020603050405020304" pitchFamily="18" charset="0"/>
              </a:rPr>
              <a:t>ыявлени</a:t>
            </a:r>
            <a:r>
              <a:rPr lang="ru-RU" sz="2000" dirty="0">
                <a:solidFill>
                  <a:srgbClr val="000000"/>
                </a:solidFill>
                <a:effectLst/>
                <a:ea typeface="Times New Roman" panose="02020603050405020304" pitchFamily="18" charset="0"/>
                <a:cs typeface="Times New Roman" panose="02020603050405020304" pitchFamily="18" charset="0"/>
              </a:rPr>
              <a:t>е</a:t>
            </a:r>
            <a:r>
              <a:rPr lang="ru-BY" sz="2000" dirty="0">
                <a:solidFill>
                  <a:srgbClr val="000000"/>
                </a:solidFill>
                <a:effectLst/>
                <a:ea typeface="Times New Roman" panose="02020603050405020304" pitchFamily="18" charset="0"/>
                <a:cs typeface="Times New Roman" panose="02020603050405020304" pitchFamily="18" charset="0"/>
              </a:rPr>
              <a:t> «горячих точек» </a:t>
            </a:r>
            <a:r>
              <a:rPr lang="ru-RU" sz="2000" dirty="0">
                <a:solidFill>
                  <a:srgbClr val="000000"/>
                </a:solidFill>
                <a:effectLst/>
                <a:ea typeface="Times New Roman" panose="02020603050405020304" pitchFamily="18" charset="0"/>
                <a:cs typeface="Times New Roman" panose="02020603050405020304" pitchFamily="18" charset="0"/>
              </a:rPr>
              <a:t>необходимо для повышенного контроля за такими объектами </a:t>
            </a:r>
            <a:r>
              <a:rPr lang="ru-BY" sz="2000" dirty="0">
                <a:solidFill>
                  <a:srgbClr val="000000"/>
                </a:solidFill>
                <a:effectLst/>
                <a:ea typeface="Times New Roman" panose="02020603050405020304" pitchFamily="18" charset="0"/>
                <a:cs typeface="Times New Roman" panose="02020603050405020304" pitchFamily="18" charset="0"/>
              </a:rPr>
              <a:t>местными властями, государственными природоохранными структурами, научно-исследовательскими институтами</a:t>
            </a:r>
            <a:endParaRPr lang="ru-BY" sz="2000" dirty="0">
              <a:effectLst/>
              <a:ea typeface="Calibri" panose="020F0502020204030204" pitchFamily="34" charset="0"/>
              <a:cs typeface="Times New Roman" panose="02020603050405020304" pitchFamily="18" charset="0"/>
            </a:endParaRPr>
          </a:p>
          <a:p>
            <a:pPr lvl="0">
              <a:lnSpc>
                <a:spcPct val="107000"/>
              </a:lnSpc>
              <a:spcAft>
                <a:spcPts val="800"/>
              </a:spcAft>
              <a:tabLst>
                <a:tab pos="457200" algn="l"/>
              </a:tabLst>
            </a:pPr>
            <a:r>
              <a:rPr lang="ru-RU" sz="2000" dirty="0">
                <a:solidFill>
                  <a:srgbClr val="000000"/>
                </a:solidFill>
                <a:effectLst/>
                <a:ea typeface="Times New Roman" panose="02020603050405020304" pitchFamily="18" charset="0"/>
                <a:cs typeface="Times New Roman" panose="02020603050405020304" pitchFamily="18" charset="0"/>
              </a:rPr>
              <a:t>А</a:t>
            </a:r>
            <a:r>
              <a:rPr lang="ru-BY" sz="2000" dirty="0" err="1">
                <a:solidFill>
                  <a:srgbClr val="000000"/>
                </a:solidFill>
                <a:effectLst/>
                <a:ea typeface="Times New Roman" panose="02020603050405020304" pitchFamily="18" charset="0"/>
                <a:cs typeface="Times New Roman" panose="02020603050405020304" pitchFamily="18" charset="0"/>
              </a:rPr>
              <a:t>ктивн</a:t>
            </a:r>
            <a:r>
              <a:rPr lang="ru-RU" sz="2000" dirty="0" err="1">
                <a:solidFill>
                  <a:srgbClr val="000000"/>
                </a:solidFill>
                <a:effectLst/>
                <a:ea typeface="Times New Roman" panose="02020603050405020304" pitchFamily="18" charset="0"/>
                <a:cs typeface="Times New Roman" panose="02020603050405020304" pitchFamily="18" charset="0"/>
              </a:rPr>
              <a:t>ая</a:t>
            </a:r>
            <a:r>
              <a:rPr lang="ru-BY" sz="2000" dirty="0">
                <a:solidFill>
                  <a:srgbClr val="000000"/>
                </a:solidFill>
                <a:effectLst/>
                <a:ea typeface="Times New Roman" panose="02020603050405020304" pitchFamily="18" charset="0"/>
                <a:cs typeface="Times New Roman" panose="02020603050405020304" pitchFamily="18" charset="0"/>
              </a:rPr>
              <a:t> </a:t>
            </a:r>
            <a:r>
              <a:rPr lang="ru-BY" sz="2000" dirty="0" err="1">
                <a:solidFill>
                  <a:srgbClr val="000000"/>
                </a:solidFill>
                <a:effectLst/>
                <a:ea typeface="Times New Roman" panose="02020603050405020304" pitchFamily="18" charset="0"/>
                <a:cs typeface="Times New Roman" panose="02020603050405020304" pitchFamily="18" charset="0"/>
              </a:rPr>
              <a:t>разъяснительн</a:t>
            </a:r>
            <a:r>
              <a:rPr lang="ru-RU" sz="2000" dirty="0" err="1">
                <a:solidFill>
                  <a:srgbClr val="000000"/>
                </a:solidFill>
                <a:effectLst/>
                <a:ea typeface="Times New Roman" panose="02020603050405020304" pitchFamily="18" charset="0"/>
                <a:cs typeface="Times New Roman" panose="02020603050405020304" pitchFamily="18" charset="0"/>
              </a:rPr>
              <a:t>ая</a:t>
            </a:r>
            <a:r>
              <a:rPr lang="ru-BY" sz="2000" dirty="0">
                <a:solidFill>
                  <a:srgbClr val="000000"/>
                </a:solidFill>
                <a:effectLst/>
                <a:ea typeface="Times New Roman" panose="02020603050405020304" pitchFamily="18" charset="0"/>
                <a:cs typeface="Times New Roman" panose="02020603050405020304" pitchFamily="18" charset="0"/>
              </a:rPr>
              <a:t> работ</a:t>
            </a:r>
            <a:r>
              <a:rPr lang="ru-RU" sz="2000" dirty="0">
                <a:solidFill>
                  <a:srgbClr val="000000"/>
                </a:solidFill>
                <a:effectLst/>
                <a:ea typeface="Times New Roman" panose="02020603050405020304" pitchFamily="18" charset="0"/>
                <a:cs typeface="Times New Roman" panose="02020603050405020304" pitchFamily="18" charset="0"/>
              </a:rPr>
              <a:t>а</a:t>
            </a:r>
            <a:r>
              <a:rPr lang="ru-BY" sz="2000" dirty="0">
                <a:solidFill>
                  <a:srgbClr val="000000"/>
                </a:solidFill>
                <a:effectLst/>
                <a:ea typeface="Times New Roman" panose="02020603050405020304" pitchFamily="18" charset="0"/>
                <a:cs typeface="Times New Roman" panose="02020603050405020304" pitchFamily="18" charset="0"/>
              </a:rPr>
              <a:t> во всех группах населения по проблемам обеспечения экологической безопасности и охраны здоровья от воздействия СОЗ</a:t>
            </a:r>
            <a:r>
              <a:rPr lang="ru-RU" sz="2000" dirty="0">
                <a:solidFill>
                  <a:srgbClr val="000000"/>
                </a:solidFill>
                <a:effectLst/>
                <a:ea typeface="Times New Roman" panose="02020603050405020304" pitchFamily="18" charset="0"/>
                <a:cs typeface="Times New Roman" panose="02020603050405020304" pitchFamily="18" charset="0"/>
              </a:rPr>
              <a:t> </a:t>
            </a:r>
            <a:r>
              <a:rPr lang="ru-BY" sz="2000" dirty="0">
                <a:solidFill>
                  <a:srgbClr val="000000"/>
                </a:solidFill>
                <a:effectLst/>
                <a:ea typeface="Times New Roman" panose="02020603050405020304" pitchFamily="18" charset="0"/>
                <a:cs typeface="Times New Roman" panose="02020603050405020304" pitchFamily="18" charset="0"/>
              </a:rPr>
              <a:t>с участием экспертов, представителей государственных структур, вовлеченных в решение проблем, связанных с СОЗ</a:t>
            </a:r>
            <a:endParaRPr lang="ru-RU" sz="2000" dirty="0">
              <a:solidFill>
                <a:srgbClr val="000000"/>
              </a:solidFill>
              <a:effectLst/>
              <a:ea typeface="Times New Roman" panose="02020603050405020304" pitchFamily="18" charset="0"/>
              <a:cs typeface="Times New Roman" panose="02020603050405020304" pitchFamily="18" charset="0"/>
            </a:endParaRPr>
          </a:p>
          <a:p>
            <a:pPr lvl="0">
              <a:lnSpc>
                <a:spcPct val="107000"/>
              </a:lnSpc>
              <a:spcAft>
                <a:spcPts val="800"/>
              </a:spcAft>
              <a:tabLst>
                <a:tab pos="457200" algn="l"/>
              </a:tabLst>
            </a:pPr>
            <a:r>
              <a:rPr lang="ru-RU" sz="2000" dirty="0">
                <a:solidFill>
                  <a:srgbClr val="000000"/>
                </a:solidFill>
                <a:effectLst/>
                <a:ea typeface="Calibri" panose="020F0502020204030204" pitchFamily="34" charset="0"/>
                <a:cs typeface="Times New Roman" panose="02020603050405020304" pitchFamily="18" charset="0"/>
              </a:rPr>
              <a:t>Н</a:t>
            </a:r>
            <a:r>
              <a:rPr lang="ru-BY" sz="2000" dirty="0" err="1">
                <a:solidFill>
                  <a:srgbClr val="000000"/>
                </a:solidFill>
                <a:effectLst/>
                <a:ea typeface="Calibri" panose="020F0502020204030204" pitchFamily="34" charset="0"/>
                <a:cs typeface="Times New Roman" panose="02020603050405020304" pitchFamily="18" charset="0"/>
              </a:rPr>
              <a:t>аличие</a:t>
            </a:r>
            <a:r>
              <a:rPr lang="ru-BY" sz="2000" dirty="0">
                <a:solidFill>
                  <a:srgbClr val="000000"/>
                </a:solidFill>
                <a:effectLst/>
                <a:ea typeface="Calibri" panose="020F0502020204030204" pitchFamily="34" charset="0"/>
                <a:cs typeface="Times New Roman" panose="02020603050405020304" pitchFamily="18" charset="0"/>
              </a:rPr>
              <a:t> доступной и надежной информации о производстве и экспорте/импорте опасных химических веществ</a:t>
            </a:r>
            <a:endParaRPr lang="ru-RU" sz="2000" dirty="0">
              <a:solidFill>
                <a:srgbClr val="000000"/>
              </a:solidFill>
              <a:effectLst/>
              <a:ea typeface="Calibri" panose="020F0502020204030204" pitchFamily="34" charset="0"/>
              <a:cs typeface="Times New Roman" panose="02020603050405020304" pitchFamily="18" charset="0"/>
            </a:endParaRPr>
          </a:p>
          <a:p>
            <a:pPr lvl="0">
              <a:lnSpc>
                <a:spcPct val="107000"/>
              </a:lnSpc>
              <a:spcAft>
                <a:spcPts val="800"/>
              </a:spcAft>
              <a:tabLst>
                <a:tab pos="457200" algn="l"/>
              </a:tabLst>
            </a:pPr>
            <a:r>
              <a:rPr lang="ru-BY" sz="2000" dirty="0">
                <a:solidFill>
                  <a:srgbClr val="000000"/>
                </a:solidFill>
                <a:effectLst/>
                <a:ea typeface="Calibri" panose="020F0502020204030204" pitchFamily="34" charset="0"/>
                <a:cs typeface="Times New Roman" panose="02020603050405020304" pitchFamily="18" charset="0"/>
              </a:rPr>
              <a:t>отказ от использования технологий сжигания для уничтожения СОЗ и иных опасных отходов; необходимо создание и использование альтернативных технологий </a:t>
            </a:r>
            <a:endParaRPr lang="ru-BY" sz="2000" dirty="0">
              <a:effectLst/>
              <a:ea typeface="Calibri" panose="020F0502020204030204" pitchFamily="34" charset="0"/>
              <a:cs typeface="Times New Roman" panose="02020603050405020304" pitchFamily="18" charset="0"/>
            </a:endParaRPr>
          </a:p>
          <a:p>
            <a:endParaRPr lang="ru-BY" dirty="0"/>
          </a:p>
        </p:txBody>
      </p:sp>
      <p:pic>
        <p:nvPicPr>
          <p:cNvPr id="5" name="Рисунок 4">
            <a:extLst>
              <a:ext uri="{FF2B5EF4-FFF2-40B4-BE49-F238E27FC236}">
                <a16:creationId xmlns:a16="http://schemas.microsoft.com/office/drawing/2014/main" id="{04D331E2-3CF6-4A54-A95A-5193069F8E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567" y="5010150"/>
            <a:ext cx="2466975" cy="1847850"/>
          </a:xfrm>
          <a:prstGeom prst="rect">
            <a:avLst/>
          </a:prstGeom>
        </p:spPr>
      </p:pic>
    </p:spTree>
    <p:extLst>
      <p:ext uri="{BB962C8B-B14F-4D97-AF65-F5344CB8AC3E}">
        <p14:creationId xmlns:p14="http://schemas.microsoft.com/office/powerpoint/2010/main" val="176258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B491279-6F1A-4E9F-ABD2-20EF27559164}"/>
              </a:ext>
            </a:extLst>
          </p:cNvPr>
          <p:cNvSpPr>
            <a:spLocks noGrp="1"/>
          </p:cNvSpPr>
          <p:nvPr>
            <p:ph type="title"/>
          </p:nvPr>
        </p:nvSpPr>
        <p:spPr/>
        <p:txBody>
          <a:bodyPr/>
          <a:lstStyle/>
          <a:p>
            <a:pPr algn="ctr"/>
            <a:r>
              <a:rPr lang="ru-RU" b="1" i="1" dirty="0"/>
              <a:t>СНИЖЕНИЕ ВОЗДЕЙСТВИЯ </a:t>
            </a:r>
            <a:endParaRPr lang="ru-BY" dirty="0"/>
          </a:p>
        </p:txBody>
      </p:sp>
      <p:sp>
        <p:nvSpPr>
          <p:cNvPr id="3" name="Объект 2">
            <a:extLst>
              <a:ext uri="{FF2B5EF4-FFF2-40B4-BE49-F238E27FC236}">
                <a16:creationId xmlns:a16="http://schemas.microsoft.com/office/drawing/2014/main" id="{B820363C-3611-4F53-BFB4-D692BED90E23}"/>
              </a:ext>
            </a:extLst>
          </p:cNvPr>
          <p:cNvSpPr>
            <a:spLocks noGrp="1"/>
          </p:cNvSpPr>
          <p:nvPr>
            <p:ph idx="1"/>
          </p:nvPr>
        </p:nvSpPr>
        <p:spPr>
          <a:xfrm>
            <a:off x="2589212" y="1409350"/>
            <a:ext cx="8915400" cy="4501872"/>
          </a:xfrm>
        </p:spPr>
        <p:txBody>
          <a:bodyPr>
            <a:normAutofit fontScale="92500" lnSpcReduction="20000"/>
          </a:bodyPr>
          <a:lstStyle/>
          <a:p>
            <a:r>
              <a:rPr lang="ru-RU" sz="1800" dirty="0">
                <a:solidFill>
                  <a:srgbClr val="000000"/>
                </a:solidFill>
                <a:effectLst/>
                <a:latin typeface="Verdana" panose="020B0604030504040204" pitchFamily="34" charset="0"/>
                <a:ea typeface="Times New Roman" panose="02020603050405020304" pitchFamily="18" charset="0"/>
              </a:rPr>
              <a:t>Н</a:t>
            </a:r>
            <a:r>
              <a:rPr lang="ru-BY" sz="1800" dirty="0" err="1">
                <a:solidFill>
                  <a:srgbClr val="000000"/>
                </a:solidFill>
                <a:effectLst/>
                <a:latin typeface="Verdana" panose="020B0604030504040204" pitchFamily="34" charset="0"/>
                <a:ea typeface="Times New Roman" panose="02020603050405020304" pitchFamily="18" charset="0"/>
              </a:rPr>
              <a:t>еобходимы</a:t>
            </a:r>
            <a:r>
              <a:rPr lang="ru-BY" sz="1800" dirty="0">
                <a:solidFill>
                  <a:srgbClr val="000000"/>
                </a:solidFill>
                <a:effectLst/>
                <a:latin typeface="Verdana" panose="020B0604030504040204" pitchFamily="34" charset="0"/>
                <a:ea typeface="Times New Roman" panose="02020603050405020304" pitchFamily="18" charset="0"/>
              </a:rPr>
              <a:t> данные о выбросах, которые сопровождают химические продукты на всех стадиях – от производства и потребления до обработки и удаления отходов</a:t>
            </a:r>
            <a:endParaRPr lang="ru-BY" sz="1800" dirty="0">
              <a:effectLst/>
              <a:latin typeface="Times New Roman" panose="02020603050405020304" pitchFamily="18" charset="0"/>
              <a:ea typeface="Times New Roman" panose="02020603050405020304" pitchFamily="18" charset="0"/>
            </a:endParaRPr>
          </a:p>
          <a:p>
            <a:r>
              <a:rPr lang="ru-BY" sz="1800" dirty="0">
                <a:solidFill>
                  <a:srgbClr val="000000"/>
                </a:solidFill>
                <a:effectLst/>
                <a:latin typeface="Verdana" panose="020B0604030504040204" pitchFamily="34" charset="0"/>
                <a:ea typeface="Times New Roman" panose="02020603050405020304" pitchFamily="18" charset="0"/>
              </a:rPr>
              <a:t>Необходим полный контроль за перемещением диоксинов и </a:t>
            </a:r>
            <a:r>
              <a:rPr lang="ru-BY" sz="1800" dirty="0" err="1">
                <a:solidFill>
                  <a:srgbClr val="000000"/>
                </a:solidFill>
                <a:effectLst/>
                <a:latin typeface="Verdana" panose="020B0604030504040204" pitchFamily="34" charset="0"/>
                <a:ea typeface="Times New Roman" panose="02020603050405020304" pitchFamily="18" charset="0"/>
              </a:rPr>
              <a:t>диоксиноподобных</a:t>
            </a:r>
            <a:r>
              <a:rPr lang="ru-BY" sz="1800" dirty="0">
                <a:solidFill>
                  <a:srgbClr val="000000"/>
                </a:solidFill>
                <a:effectLst/>
                <a:latin typeface="Verdana" panose="020B0604030504040204" pitchFamily="34" charset="0"/>
                <a:ea typeface="Times New Roman" panose="02020603050405020304" pitchFamily="18" charset="0"/>
              </a:rPr>
              <a:t> веществ в окружающей среде; необходимы разработка способов минимизации уровней выбрасываемых диоксинов, их безотходной утилизации, а также установление моратория на производство новых </a:t>
            </a:r>
            <a:r>
              <a:rPr lang="ru-BY" sz="1800" dirty="0" err="1">
                <a:solidFill>
                  <a:srgbClr val="000000"/>
                </a:solidFill>
                <a:effectLst/>
                <a:latin typeface="Verdana" panose="020B0604030504040204" pitchFamily="34" charset="0"/>
                <a:ea typeface="Times New Roman" panose="02020603050405020304" pitchFamily="18" charset="0"/>
              </a:rPr>
              <a:t>диоксиноподобных</a:t>
            </a:r>
            <a:r>
              <a:rPr lang="ru-BY" sz="1800" dirty="0">
                <a:solidFill>
                  <a:srgbClr val="000000"/>
                </a:solidFill>
                <a:effectLst/>
                <a:latin typeface="Verdana" panose="020B0604030504040204" pitchFamily="34" charset="0"/>
                <a:ea typeface="Times New Roman" panose="02020603050405020304" pitchFamily="18" charset="0"/>
              </a:rPr>
              <a:t> веществ, определение приоритетных </a:t>
            </a:r>
            <a:r>
              <a:rPr lang="ru-BY" sz="1800" dirty="0" err="1">
                <a:solidFill>
                  <a:srgbClr val="000000"/>
                </a:solidFill>
                <a:effectLst/>
                <a:latin typeface="Verdana" panose="020B0604030504040204" pitchFamily="34" charset="0"/>
                <a:ea typeface="Times New Roman" panose="02020603050405020304" pitchFamily="18" charset="0"/>
              </a:rPr>
              <a:t>диоксиногенных</a:t>
            </a:r>
            <a:r>
              <a:rPr lang="ru-BY" sz="1800" dirty="0">
                <a:solidFill>
                  <a:srgbClr val="000000"/>
                </a:solidFill>
                <a:effectLst/>
                <a:latin typeface="Verdana" panose="020B0604030504040204" pitchFamily="34" charset="0"/>
                <a:ea typeface="Times New Roman" panose="02020603050405020304" pitchFamily="18" charset="0"/>
              </a:rPr>
              <a:t> предприятий, подлежащих закрытию или перепрофилированию</a:t>
            </a:r>
            <a:endParaRPr lang="ru-BY" sz="1800" dirty="0">
              <a:effectLst/>
              <a:latin typeface="Times New Roman" panose="02020603050405020304" pitchFamily="18" charset="0"/>
              <a:ea typeface="Times New Roman" panose="02020603050405020304" pitchFamily="18" charset="0"/>
            </a:endParaRPr>
          </a:p>
          <a:p>
            <a:r>
              <a:rPr lang="ru-BY" sz="1800" dirty="0">
                <a:solidFill>
                  <a:srgbClr val="000000"/>
                </a:solidFill>
                <a:effectLst/>
                <a:latin typeface="Verdana" panose="020B0604030504040204" pitchFamily="34" charset="0"/>
                <a:ea typeface="Times New Roman" panose="02020603050405020304" pitchFamily="18" charset="0"/>
              </a:rPr>
              <a:t>Необходима </a:t>
            </a:r>
            <a:r>
              <a:rPr lang="ru-RU" sz="1800" dirty="0">
                <a:solidFill>
                  <a:srgbClr val="000000"/>
                </a:solidFill>
                <a:effectLst/>
                <a:latin typeface="Verdana" panose="020B0604030504040204" pitchFamily="34" charset="0"/>
                <a:ea typeface="Times New Roman" panose="02020603050405020304" pitchFamily="18" charset="0"/>
              </a:rPr>
              <a:t>повышение эффективности </a:t>
            </a:r>
            <a:r>
              <a:rPr lang="ru-BY" sz="1800" dirty="0">
                <a:solidFill>
                  <a:srgbClr val="000000"/>
                </a:solidFill>
                <a:effectLst/>
                <a:latin typeface="Verdana" panose="020B0604030504040204" pitchFamily="34" charset="0"/>
                <a:ea typeface="Times New Roman" panose="02020603050405020304" pitchFamily="18" charset="0"/>
              </a:rPr>
              <a:t>системы контроля и оповещения за использованием пестицидов</a:t>
            </a:r>
            <a:endParaRPr lang="ru-BY" sz="1800" dirty="0">
              <a:effectLst/>
              <a:latin typeface="Times New Roman" panose="02020603050405020304" pitchFamily="18" charset="0"/>
              <a:ea typeface="Times New Roman" panose="02020603050405020304" pitchFamily="18" charset="0"/>
            </a:endParaRPr>
          </a:p>
          <a:p>
            <a:r>
              <a:rPr lang="ru-BY" sz="1800" dirty="0">
                <a:solidFill>
                  <a:srgbClr val="000000"/>
                </a:solidFill>
                <a:effectLst/>
                <a:latin typeface="Verdana" panose="020B0604030504040204" pitchFamily="34" charset="0"/>
                <a:ea typeface="Times New Roman" panose="02020603050405020304" pitchFamily="18" charset="0"/>
              </a:rPr>
              <a:t>Необходимо создание механизмов информирования потребителей о воздействии химических веществ, которые могут входить в состав различных продуктов и товаров</a:t>
            </a:r>
            <a:endParaRPr lang="ru-BY" sz="1800" dirty="0">
              <a:effectLst/>
              <a:latin typeface="Times New Roman" panose="02020603050405020304" pitchFamily="18" charset="0"/>
              <a:ea typeface="Times New Roman" panose="02020603050405020304" pitchFamily="18" charset="0"/>
            </a:endParaRPr>
          </a:p>
          <a:p>
            <a:r>
              <a:rPr lang="ru-BY" sz="1800" dirty="0">
                <a:solidFill>
                  <a:srgbClr val="000000"/>
                </a:solidFill>
                <a:effectLst/>
                <a:latin typeface="Verdana" panose="020B0604030504040204" pitchFamily="34" charset="0"/>
                <a:ea typeface="Times New Roman" panose="02020603050405020304" pitchFamily="18" charset="0"/>
              </a:rPr>
              <a:t>Необходимо совершенствование системы сбора и утилизации отходов. Общество может более широко использовать предупредительный подход вместо существующей на сегодня модели обращения с отходами</a:t>
            </a:r>
            <a:endParaRPr lang="ru-BY" sz="1800" dirty="0">
              <a:effectLst/>
              <a:latin typeface="Times New Roman" panose="02020603050405020304" pitchFamily="18" charset="0"/>
              <a:ea typeface="Times New Roman" panose="02020603050405020304" pitchFamily="18" charset="0"/>
            </a:endParaRPr>
          </a:p>
          <a:p>
            <a:endParaRPr lang="ru-BY" dirty="0"/>
          </a:p>
        </p:txBody>
      </p:sp>
      <p:pic>
        <p:nvPicPr>
          <p:cNvPr id="5" name="Рисунок 4">
            <a:extLst>
              <a:ext uri="{FF2B5EF4-FFF2-40B4-BE49-F238E27FC236}">
                <a16:creationId xmlns:a16="http://schemas.microsoft.com/office/drawing/2014/main" id="{61538821-9E85-4D59-92B2-81A6B5E672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3401" y="5117284"/>
            <a:ext cx="2323946" cy="1740716"/>
          </a:xfrm>
          <a:prstGeom prst="rect">
            <a:avLst/>
          </a:prstGeom>
        </p:spPr>
      </p:pic>
    </p:spTree>
    <p:extLst>
      <p:ext uri="{BB962C8B-B14F-4D97-AF65-F5344CB8AC3E}">
        <p14:creationId xmlns:p14="http://schemas.microsoft.com/office/powerpoint/2010/main" val="38213227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F319840-6C9F-4D71-B60E-D8A13F3E0C13}"/>
              </a:ext>
            </a:extLst>
          </p:cNvPr>
          <p:cNvSpPr>
            <a:spLocks noGrp="1"/>
          </p:cNvSpPr>
          <p:nvPr>
            <p:ph type="title"/>
          </p:nvPr>
        </p:nvSpPr>
        <p:spPr/>
        <p:txBody>
          <a:bodyPr/>
          <a:lstStyle/>
          <a:p>
            <a:pPr algn="ctr"/>
            <a:r>
              <a:rPr lang="ru-RU" b="1" i="1" dirty="0"/>
              <a:t>СНИЖЕНИЕ ВОЗДЕЙСТВИЯ </a:t>
            </a:r>
            <a:endParaRPr lang="ru-BY" dirty="0"/>
          </a:p>
        </p:txBody>
      </p:sp>
      <p:sp>
        <p:nvSpPr>
          <p:cNvPr id="3" name="Объект 2">
            <a:extLst>
              <a:ext uri="{FF2B5EF4-FFF2-40B4-BE49-F238E27FC236}">
                <a16:creationId xmlns:a16="http://schemas.microsoft.com/office/drawing/2014/main" id="{801D714A-585E-4841-9277-46F24D00A662}"/>
              </a:ext>
            </a:extLst>
          </p:cNvPr>
          <p:cNvSpPr>
            <a:spLocks noGrp="1"/>
          </p:cNvSpPr>
          <p:nvPr>
            <p:ph idx="1"/>
          </p:nvPr>
        </p:nvSpPr>
        <p:spPr>
          <a:xfrm>
            <a:off x="2589212" y="1417739"/>
            <a:ext cx="8915400" cy="4493483"/>
          </a:xfrm>
        </p:spPr>
        <p:txBody>
          <a:bodyPr/>
          <a:lstStyle/>
          <a:p>
            <a:r>
              <a:rPr lang="ru-BY" sz="1800" dirty="0">
                <a:solidFill>
                  <a:srgbClr val="000000"/>
                </a:solidFill>
                <a:effectLst/>
                <a:latin typeface="Verdana" panose="020B0604030504040204" pitchFamily="34" charset="0"/>
                <a:ea typeface="Times New Roman" panose="02020603050405020304" pitchFamily="18" charset="0"/>
              </a:rPr>
              <a:t>Использовать механизмы, позволяющие вовлекать отходы в переработку, что способствует уменьшению загрязнения окружающей среды, что экономически и экологически выгодно.</a:t>
            </a:r>
            <a:endParaRPr lang="ru-BY" sz="1800" dirty="0">
              <a:effectLst/>
              <a:latin typeface="Times New Roman" panose="02020603050405020304" pitchFamily="18" charset="0"/>
              <a:ea typeface="Times New Roman" panose="02020603050405020304" pitchFamily="18" charset="0"/>
            </a:endParaRPr>
          </a:p>
          <a:p>
            <a:r>
              <a:rPr lang="ru-BY" sz="1800" dirty="0">
                <a:solidFill>
                  <a:srgbClr val="000000"/>
                </a:solidFill>
                <a:effectLst/>
                <a:latin typeface="Verdana" panose="020B0604030504040204" pitchFamily="34" charset="0"/>
                <a:ea typeface="Times New Roman" panose="02020603050405020304" pitchFamily="18" charset="0"/>
              </a:rPr>
              <a:t>Совершенствовать системы сбора и обезвреживания бытовых отходов в направлении внедрения элементов селективного сбора их сырьевых компонентов для последующего использования в качестве вторичного сырья. Этот прогрессивный подход позволяет получить вторичное сырье в чистом виде и направить его непосредственно на переработку.</a:t>
            </a:r>
            <a:endParaRPr lang="ru-BY" sz="1800" dirty="0">
              <a:effectLst/>
              <a:latin typeface="Times New Roman" panose="02020603050405020304" pitchFamily="18" charset="0"/>
              <a:ea typeface="Times New Roman" panose="02020603050405020304" pitchFamily="18" charset="0"/>
            </a:endParaRPr>
          </a:p>
          <a:p>
            <a:endParaRPr lang="ru-BY" dirty="0"/>
          </a:p>
        </p:txBody>
      </p:sp>
      <p:pic>
        <p:nvPicPr>
          <p:cNvPr id="5" name="Рисунок 4">
            <a:extLst>
              <a:ext uri="{FF2B5EF4-FFF2-40B4-BE49-F238E27FC236}">
                <a16:creationId xmlns:a16="http://schemas.microsoft.com/office/drawing/2014/main" id="{CF1D9EA8-2BD0-44D1-BFFB-3FFBD7CA0D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844" y="5010150"/>
            <a:ext cx="2466975" cy="1847850"/>
          </a:xfrm>
          <a:prstGeom prst="rect">
            <a:avLst/>
          </a:prstGeom>
        </p:spPr>
      </p:pic>
    </p:spTree>
    <p:extLst>
      <p:ext uri="{BB962C8B-B14F-4D97-AF65-F5344CB8AC3E}">
        <p14:creationId xmlns:p14="http://schemas.microsoft.com/office/powerpoint/2010/main" val="33769078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F53E05-7152-4D9E-9DDC-119CB758274F}"/>
              </a:ext>
            </a:extLst>
          </p:cNvPr>
          <p:cNvSpPr>
            <a:spLocks noGrp="1"/>
          </p:cNvSpPr>
          <p:nvPr>
            <p:ph type="title"/>
          </p:nvPr>
        </p:nvSpPr>
        <p:spPr/>
        <p:txBody>
          <a:bodyPr>
            <a:normAutofit/>
          </a:bodyPr>
          <a:lstStyle/>
          <a:p>
            <a:pPr algn="ctr"/>
            <a:r>
              <a:rPr lang="ru-RU" b="1" dirty="0"/>
              <a:t>ПРОФИЛАКТИКА – ВЫБОР КАЖДОГО </a:t>
            </a:r>
            <a:endParaRPr lang="ru-BY" b="1" dirty="0"/>
          </a:p>
        </p:txBody>
      </p:sp>
      <p:sp>
        <p:nvSpPr>
          <p:cNvPr id="3" name="Объект 2">
            <a:extLst>
              <a:ext uri="{FF2B5EF4-FFF2-40B4-BE49-F238E27FC236}">
                <a16:creationId xmlns:a16="http://schemas.microsoft.com/office/drawing/2014/main" id="{48F88868-09D0-4B3E-8652-7445B5265D40}"/>
              </a:ext>
            </a:extLst>
          </p:cNvPr>
          <p:cNvSpPr>
            <a:spLocks noGrp="1"/>
          </p:cNvSpPr>
          <p:nvPr>
            <p:ph idx="1"/>
          </p:nvPr>
        </p:nvSpPr>
        <p:spPr>
          <a:xfrm>
            <a:off x="2206304" y="1551963"/>
            <a:ext cx="9147495" cy="4625000"/>
          </a:xfrm>
        </p:spPr>
        <p:txBody>
          <a:bodyPr>
            <a:normAutofit/>
          </a:bodyPr>
          <a:lstStyle/>
          <a:p>
            <a:pPr marL="0" indent="0">
              <a:buNone/>
            </a:pPr>
            <a:r>
              <a:rPr lang="ru-RU" sz="2000" b="1" i="1" u="sng" dirty="0"/>
              <a:t>Упаковка имеет огромное значение. </a:t>
            </a:r>
          </a:p>
          <a:p>
            <a:pPr marL="0" indent="0">
              <a:buNone/>
            </a:pPr>
            <a:r>
              <a:rPr lang="ru-RU" dirty="0"/>
              <a:t>Она гарантирует сохранность продукта в товарном виде при доставке его потребителю. </a:t>
            </a:r>
          </a:p>
          <a:p>
            <a:pPr marL="0" indent="0">
              <a:buNone/>
            </a:pPr>
            <a:r>
              <a:rPr lang="ru-RU" dirty="0"/>
              <a:t>Одновременно же упаковка несёт угрозу для окружающей среды: выполнив свою функцию, моментально оказывается в мусорном ведре. По статистике 50% от выбрасываемых домашних отходов составляет именно упаковка. Растущие свалки крайне неблагоприятно сказываются на состоянии окружающей среды и здоровье человека. </a:t>
            </a:r>
          </a:p>
          <a:p>
            <a:pPr marL="0" indent="0">
              <a:buNone/>
            </a:pPr>
            <a:r>
              <a:rPr lang="ru-RU" dirty="0"/>
              <a:t>Материал, используемый при изготовлении упаковки, может быть весьма разнообразным: стекло, бумага, картон, металл, шпон дерева, пластик.</a:t>
            </a:r>
            <a:endParaRPr lang="ru-BY" dirty="0"/>
          </a:p>
        </p:txBody>
      </p:sp>
      <p:pic>
        <p:nvPicPr>
          <p:cNvPr id="5" name="Рисунок 4">
            <a:extLst>
              <a:ext uri="{FF2B5EF4-FFF2-40B4-BE49-F238E27FC236}">
                <a16:creationId xmlns:a16="http://schemas.microsoft.com/office/drawing/2014/main" id="{D8B31C65-65B9-4A3A-A95C-7DD15DFB59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75090" y="5040603"/>
            <a:ext cx="2619375" cy="1743075"/>
          </a:xfrm>
          <a:prstGeom prst="rect">
            <a:avLst/>
          </a:prstGeom>
        </p:spPr>
      </p:pic>
    </p:spTree>
    <p:extLst>
      <p:ext uri="{BB962C8B-B14F-4D97-AF65-F5344CB8AC3E}">
        <p14:creationId xmlns:p14="http://schemas.microsoft.com/office/powerpoint/2010/main" val="38300788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2F47AC8-D225-45CF-B732-C7D3D1505C76}"/>
              </a:ext>
            </a:extLst>
          </p:cNvPr>
          <p:cNvSpPr>
            <a:spLocks noGrp="1"/>
          </p:cNvSpPr>
          <p:nvPr>
            <p:ph type="title"/>
          </p:nvPr>
        </p:nvSpPr>
        <p:spPr/>
        <p:txBody>
          <a:bodyPr>
            <a:normAutofit/>
          </a:bodyPr>
          <a:lstStyle/>
          <a:p>
            <a:pPr algn="ctr"/>
            <a:r>
              <a:rPr lang="ru-RU" b="1" dirty="0"/>
              <a:t>ПРОФИЛАКТИКА – ВЫБОР КАЖДОГО </a:t>
            </a:r>
            <a:endParaRPr lang="ru-BY" dirty="0"/>
          </a:p>
        </p:txBody>
      </p:sp>
      <p:sp>
        <p:nvSpPr>
          <p:cNvPr id="3" name="Объект 2">
            <a:extLst>
              <a:ext uri="{FF2B5EF4-FFF2-40B4-BE49-F238E27FC236}">
                <a16:creationId xmlns:a16="http://schemas.microsoft.com/office/drawing/2014/main" id="{62B7920A-E790-4EA3-8374-1D8414F38B86}"/>
              </a:ext>
            </a:extLst>
          </p:cNvPr>
          <p:cNvSpPr>
            <a:spLocks noGrp="1"/>
          </p:cNvSpPr>
          <p:nvPr>
            <p:ph idx="1"/>
          </p:nvPr>
        </p:nvSpPr>
        <p:spPr>
          <a:xfrm>
            <a:off x="2592925" y="1540189"/>
            <a:ext cx="8915400" cy="3777622"/>
          </a:xfrm>
        </p:spPr>
        <p:txBody>
          <a:bodyPr>
            <a:normAutofit/>
          </a:bodyPr>
          <a:lstStyle/>
          <a:p>
            <a:pPr marL="0" indent="0">
              <a:buNone/>
            </a:pPr>
            <a:r>
              <a:rPr lang="ru-RU" b="1" i="1" dirty="0"/>
              <a:t>СТЕКЛО</a:t>
            </a:r>
            <a:r>
              <a:rPr lang="ru-RU" dirty="0"/>
              <a:t> является одним из самых удачных материалов для упаковки:</a:t>
            </a:r>
          </a:p>
          <a:p>
            <a:r>
              <a:rPr lang="ru-RU" dirty="0"/>
              <a:t>обеспечивает оптимальное длительное хранение (не пропускает влагу и кислород) и сохраняет первоначальное качество продукта, не изменяя вкуса, запаха или состава продуктов, которые она содержит</a:t>
            </a:r>
          </a:p>
          <a:p>
            <a:r>
              <a:rPr lang="ru-RU" dirty="0"/>
              <a:t>с экологической точки зрения, стекло можно без опаски использовать многократно. Кроме того, стекло является 100 %-</a:t>
            </a:r>
            <a:r>
              <a:rPr lang="ru-RU" dirty="0" err="1"/>
              <a:t>ым</a:t>
            </a:r>
            <a:r>
              <a:rPr lang="ru-RU" dirty="0"/>
              <a:t> перерабатываемым материалом. Вторичная переработка стекла значительно сокращает потребление энергии на плавление и производство стеклотары по сравнению с изготовлением аналогичной из первичного сырья.</a:t>
            </a:r>
            <a:endParaRPr lang="ru-BY" dirty="0"/>
          </a:p>
        </p:txBody>
      </p:sp>
      <p:pic>
        <p:nvPicPr>
          <p:cNvPr id="5" name="Рисунок 4">
            <a:extLst>
              <a:ext uri="{FF2B5EF4-FFF2-40B4-BE49-F238E27FC236}">
                <a16:creationId xmlns:a16="http://schemas.microsoft.com/office/drawing/2014/main" id="{4A757071-BA4F-41DC-AFAF-5EF82A6841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37908" y="4943940"/>
            <a:ext cx="1454092" cy="1914060"/>
          </a:xfrm>
          <a:prstGeom prst="rect">
            <a:avLst/>
          </a:prstGeom>
        </p:spPr>
      </p:pic>
    </p:spTree>
    <p:extLst>
      <p:ext uri="{BB962C8B-B14F-4D97-AF65-F5344CB8AC3E}">
        <p14:creationId xmlns:p14="http://schemas.microsoft.com/office/powerpoint/2010/main" val="26589302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1F7F19-8B94-4FAB-824D-D597DA0A08E1}"/>
              </a:ext>
            </a:extLst>
          </p:cNvPr>
          <p:cNvSpPr>
            <a:spLocks noGrp="1"/>
          </p:cNvSpPr>
          <p:nvPr>
            <p:ph type="title"/>
          </p:nvPr>
        </p:nvSpPr>
        <p:spPr/>
        <p:txBody>
          <a:bodyPr>
            <a:normAutofit/>
          </a:bodyPr>
          <a:lstStyle/>
          <a:p>
            <a:pPr algn="ctr"/>
            <a:r>
              <a:rPr lang="ru-RU" b="1" dirty="0"/>
              <a:t>ПРОФИЛАКТИКА – ВЫБОР КАЖДОГО </a:t>
            </a:r>
            <a:endParaRPr lang="ru-BY" dirty="0"/>
          </a:p>
        </p:txBody>
      </p:sp>
      <p:sp>
        <p:nvSpPr>
          <p:cNvPr id="3" name="Объект 2">
            <a:extLst>
              <a:ext uri="{FF2B5EF4-FFF2-40B4-BE49-F238E27FC236}">
                <a16:creationId xmlns:a16="http://schemas.microsoft.com/office/drawing/2014/main" id="{6DBC510A-FA5D-417A-A77D-F671357AAD61}"/>
              </a:ext>
            </a:extLst>
          </p:cNvPr>
          <p:cNvSpPr>
            <a:spLocks noGrp="1"/>
          </p:cNvSpPr>
          <p:nvPr>
            <p:ph idx="1"/>
          </p:nvPr>
        </p:nvSpPr>
        <p:spPr>
          <a:xfrm>
            <a:off x="2589212" y="1638649"/>
            <a:ext cx="8915400" cy="3777622"/>
          </a:xfrm>
        </p:spPr>
        <p:txBody>
          <a:bodyPr/>
          <a:lstStyle/>
          <a:p>
            <a:pPr marL="0" indent="0">
              <a:buNone/>
            </a:pPr>
            <a:r>
              <a:rPr lang="ru-RU" b="1" i="1" dirty="0"/>
              <a:t>БУМАГА И КАРТОН </a:t>
            </a:r>
            <a:r>
              <a:rPr lang="ru-RU" dirty="0"/>
              <a:t>являются натуральными упаковочными материалами. </a:t>
            </a:r>
          </a:p>
          <a:p>
            <a:r>
              <a:rPr lang="ru-RU" dirty="0"/>
              <a:t>Такой вид упаковки позволяет продуктам «дышать», избежать неприятного запаха и чрезмерной влажности. </a:t>
            </a:r>
          </a:p>
          <a:p>
            <a:r>
              <a:rPr lang="ru-RU" dirty="0"/>
              <a:t>Исходя из вопроса об экологичности данного материала, и бумагу, и картон (при условии небольшого загрязнения) можно использовать для вторичной переработки. </a:t>
            </a:r>
            <a:endParaRPr lang="ru-BY" dirty="0"/>
          </a:p>
        </p:txBody>
      </p:sp>
      <p:pic>
        <p:nvPicPr>
          <p:cNvPr id="7" name="Рисунок 6">
            <a:extLst>
              <a:ext uri="{FF2B5EF4-FFF2-40B4-BE49-F238E27FC236}">
                <a16:creationId xmlns:a16="http://schemas.microsoft.com/office/drawing/2014/main" id="{BCE09908-BC42-4083-B2BF-505B1259E3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25025" y="4982886"/>
            <a:ext cx="2466975" cy="1847850"/>
          </a:xfrm>
          <a:prstGeom prst="rect">
            <a:avLst/>
          </a:prstGeom>
        </p:spPr>
      </p:pic>
    </p:spTree>
    <p:extLst>
      <p:ext uri="{BB962C8B-B14F-4D97-AF65-F5344CB8AC3E}">
        <p14:creationId xmlns:p14="http://schemas.microsoft.com/office/powerpoint/2010/main" val="29369341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420A002-EAC4-4AF0-A129-A4BA49849DC1}"/>
              </a:ext>
            </a:extLst>
          </p:cNvPr>
          <p:cNvSpPr>
            <a:spLocks noGrp="1"/>
          </p:cNvSpPr>
          <p:nvPr>
            <p:ph type="title"/>
          </p:nvPr>
        </p:nvSpPr>
        <p:spPr/>
        <p:txBody>
          <a:bodyPr>
            <a:normAutofit/>
          </a:bodyPr>
          <a:lstStyle/>
          <a:p>
            <a:pPr algn="ctr"/>
            <a:r>
              <a:rPr lang="ru-RU" b="1" dirty="0"/>
              <a:t>ПРОФИЛАКТИКА – ВЫБОР КАЖДОГО </a:t>
            </a:r>
            <a:endParaRPr lang="ru-BY" dirty="0"/>
          </a:p>
        </p:txBody>
      </p:sp>
      <p:sp>
        <p:nvSpPr>
          <p:cNvPr id="3" name="Объект 2">
            <a:extLst>
              <a:ext uri="{FF2B5EF4-FFF2-40B4-BE49-F238E27FC236}">
                <a16:creationId xmlns:a16="http://schemas.microsoft.com/office/drawing/2014/main" id="{2ED0339A-5C10-47BF-B56A-CAA77461FE2E}"/>
              </a:ext>
            </a:extLst>
          </p:cNvPr>
          <p:cNvSpPr>
            <a:spLocks noGrp="1"/>
          </p:cNvSpPr>
          <p:nvPr>
            <p:ph idx="1"/>
          </p:nvPr>
        </p:nvSpPr>
        <p:spPr>
          <a:xfrm>
            <a:off x="2513712" y="1540189"/>
            <a:ext cx="8915400" cy="3777622"/>
          </a:xfrm>
        </p:spPr>
        <p:txBody>
          <a:bodyPr>
            <a:normAutofit/>
          </a:bodyPr>
          <a:lstStyle/>
          <a:p>
            <a:pPr marL="0" indent="0">
              <a:buNone/>
            </a:pPr>
            <a:r>
              <a:rPr lang="ru-RU" b="1" i="1" dirty="0"/>
              <a:t>Консервные банки и Металлические банки</a:t>
            </a:r>
          </a:p>
          <a:p>
            <a:pPr marL="0" indent="0">
              <a:buNone/>
            </a:pPr>
            <a:r>
              <a:rPr lang="ru-RU" dirty="0"/>
              <a:t>чаще всего используются для упаковки консервированных продуктов (рыбы, мяса, горошка)</a:t>
            </a:r>
          </a:p>
          <a:p>
            <a:pPr marL="0" indent="0">
              <a:buNone/>
            </a:pPr>
            <a:r>
              <a:rPr lang="ru-RU" dirty="0"/>
              <a:t>перед покупкой банку лучше осмотреть на наличие вмятин и сколов, которые могут обусловить загрязнение продукта тяжёлыми металлами или </a:t>
            </a:r>
            <a:r>
              <a:rPr lang="ru-RU" dirty="0" err="1"/>
              <a:t>бисфенолом</a:t>
            </a:r>
            <a:r>
              <a:rPr lang="ru-RU" dirty="0"/>
              <a:t> А </a:t>
            </a:r>
          </a:p>
          <a:p>
            <a:pPr marL="0" indent="0">
              <a:buNone/>
            </a:pPr>
            <a:r>
              <a:rPr lang="ru-RU" dirty="0"/>
              <a:t>открыв консервную банку, рекомендуется переложить её содержимое в стеклянную тару, обезопасив себя от воздействия опасных бактерий, продуцирующих токсин </a:t>
            </a:r>
            <a:r>
              <a:rPr lang="ru-RU" dirty="0" err="1"/>
              <a:t>ботулин</a:t>
            </a:r>
            <a:r>
              <a:rPr lang="ru-RU" dirty="0"/>
              <a:t>, и миграции токсичных элементов из упаковки в продукт</a:t>
            </a:r>
            <a:endParaRPr lang="ru-BY" dirty="0"/>
          </a:p>
        </p:txBody>
      </p:sp>
      <p:pic>
        <p:nvPicPr>
          <p:cNvPr id="5" name="Рисунок 4">
            <a:extLst>
              <a:ext uri="{FF2B5EF4-FFF2-40B4-BE49-F238E27FC236}">
                <a16:creationId xmlns:a16="http://schemas.microsoft.com/office/drawing/2014/main" id="{1E60D6F1-9F31-4D12-95AC-D94C92DA23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73174" y="5350492"/>
            <a:ext cx="2418826" cy="1507508"/>
          </a:xfrm>
          <a:prstGeom prst="rect">
            <a:avLst/>
          </a:prstGeom>
        </p:spPr>
      </p:pic>
    </p:spTree>
    <p:extLst>
      <p:ext uri="{BB962C8B-B14F-4D97-AF65-F5344CB8AC3E}">
        <p14:creationId xmlns:p14="http://schemas.microsoft.com/office/powerpoint/2010/main" val="24216060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B542F50-29A5-4457-A94B-0556967E013F}"/>
              </a:ext>
            </a:extLst>
          </p:cNvPr>
          <p:cNvSpPr>
            <a:spLocks noGrp="1"/>
          </p:cNvSpPr>
          <p:nvPr>
            <p:ph type="title"/>
          </p:nvPr>
        </p:nvSpPr>
        <p:spPr/>
        <p:txBody>
          <a:bodyPr>
            <a:normAutofit/>
          </a:bodyPr>
          <a:lstStyle/>
          <a:p>
            <a:pPr algn="ctr"/>
            <a:r>
              <a:rPr lang="ru-RU" b="1" dirty="0"/>
              <a:t>ПРОФИЛАКТИКА – ВЫБОР КАЖДОГО </a:t>
            </a:r>
            <a:endParaRPr lang="ru-BY" dirty="0"/>
          </a:p>
        </p:txBody>
      </p:sp>
      <p:sp>
        <p:nvSpPr>
          <p:cNvPr id="3" name="Объект 2">
            <a:extLst>
              <a:ext uri="{FF2B5EF4-FFF2-40B4-BE49-F238E27FC236}">
                <a16:creationId xmlns:a16="http://schemas.microsoft.com/office/drawing/2014/main" id="{42F4A4D3-0552-4ABC-9763-188B6755148F}"/>
              </a:ext>
            </a:extLst>
          </p:cNvPr>
          <p:cNvSpPr>
            <a:spLocks noGrp="1"/>
          </p:cNvSpPr>
          <p:nvPr>
            <p:ph idx="1"/>
          </p:nvPr>
        </p:nvSpPr>
        <p:spPr>
          <a:xfrm>
            <a:off x="2589212" y="1621871"/>
            <a:ext cx="8915400" cy="3777622"/>
          </a:xfrm>
        </p:spPr>
        <p:txBody>
          <a:bodyPr>
            <a:normAutofit/>
          </a:bodyPr>
          <a:lstStyle/>
          <a:p>
            <a:pPr marL="0" indent="0">
              <a:buNone/>
            </a:pPr>
            <a:r>
              <a:rPr lang="ru-RU" b="1" i="1" dirty="0"/>
              <a:t>Алюминиевые банки </a:t>
            </a:r>
          </a:p>
          <a:p>
            <a:r>
              <a:rPr lang="ru-RU" dirty="0"/>
              <a:t>Данный тип тары применяется для упаковки разливных напитков (пиво, прохладительные напитки). Использование алюминиевых банок может быть опасно при их вскрытии: содержимое может попасть на крышку и смешаться с загрязняющими веществами, потенциально находящимися на ней. Это может спровоцировать развитие некоторых заболеваний. </a:t>
            </a:r>
          </a:p>
          <a:p>
            <a:r>
              <a:rPr lang="ru-RU" dirty="0"/>
              <a:t>Другую проблему представляет тот факт, что в Беларуси недостаточно налажены мощности по вторичной переработке использованной алюминиевой тары, а на её производство тратится большое количество ресурсов, воды и энергии. Следовательно, необходимо отдавать предпочтение напиткам, упакованным в стеклянную упаковку. </a:t>
            </a:r>
            <a:endParaRPr lang="ru-BY" dirty="0"/>
          </a:p>
        </p:txBody>
      </p:sp>
      <p:pic>
        <p:nvPicPr>
          <p:cNvPr id="5" name="Рисунок 4">
            <a:extLst>
              <a:ext uri="{FF2B5EF4-FFF2-40B4-BE49-F238E27FC236}">
                <a16:creationId xmlns:a16="http://schemas.microsoft.com/office/drawing/2014/main" id="{BC20B8C3-D47A-499E-9134-C6E4D50A4A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99458" y="5066950"/>
            <a:ext cx="1492542" cy="1791050"/>
          </a:xfrm>
          <a:prstGeom prst="rect">
            <a:avLst/>
          </a:prstGeom>
        </p:spPr>
      </p:pic>
    </p:spTree>
    <p:extLst>
      <p:ext uri="{BB962C8B-B14F-4D97-AF65-F5344CB8AC3E}">
        <p14:creationId xmlns:p14="http://schemas.microsoft.com/office/powerpoint/2010/main" val="1564757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3574" y="764704"/>
            <a:ext cx="8307186" cy="1080121"/>
          </a:xfrm>
        </p:spPr>
        <p:txBody>
          <a:bodyPr>
            <a:normAutofit/>
          </a:bodyPr>
          <a:lstStyle/>
          <a:p>
            <a:pPr algn="ctr"/>
            <a:r>
              <a:rPr lang="ru-RU" b="1" dirty="0"/>
              <a:t>ВОЗДЕЙСТВИЕ СОЗ НА ЧЕЛОВЕКА</a:t>
            </a:r>
          </a:p>
        </p:txBody>
      </p:sp>
      <p:sp>
        <p:nvSpPr>
          <p:cNvPr id="3" name="Содержимое 2"/>
          <p:cNvSpPr>
            <a:spLocks noGrp="1"/>
          </p:cNvSpPr>
          <p:nvPr>
            <p:ph idx="1"/>
          </p:nvPr>
        </p:nvSpPr>
        <p:spPr>
          <a:xfrm>
            <a:off x="1979802" y="2276873"/>
            <a:ext cx="8230998" cy="3312369"/>
          </a:xfrm>
        </p:spPr>
        <p:txBody>
          <a:bodyPr>
            <a:normAutofit/>
          </a:bodyPr>
          <a:lstStyle/>
          <a:p>
            <a:pPr marL="0" indent="0">
              <a:buNone/>
            </a:pPr>
            <a:endParaRPr lang="ru-RU" sz="3600" dirty="0"/>
          </a:p>
          <a:p>
            <a:pPr>
              <a:buFont typeface="Wingdings" panose="05000000000000000000" pitchFamily="2" charset="2"/>
              <a:buChar char="Ø"/>
            </a:pPr>
            <a:r>
              <a:rPr lang="ru-RU" sz="3600" dirty="0"/>
              <a:t> </a:t>
            </a:r>
            <a:r>
              <a:rPr lang="ru-RU" sz="3600" b="1" dirty="0"/>
              <a:t>ПРОФИЛАКТИКА </a:t>
            </a:r>
          </a:p>
          <a:p>
            <a:pPr>
              <a:buFont typeface="Wingdings" panose="05000000000000000000" pitchFamily="2" charset="2"/>
              <a:buChar char="Ø"/>
            </a:pPr>
            <a:endParaRPr lang="ru-RU" sz="3600" b="1" dirty="0"/>
          </a:p>
          <a:p>
            <a:pPr>
              <a:buFont typeface="Wingdings" panose="05000000000000000000" pitchFamily="2" charset="2"/>
              <a:buChar char="Ø"/>
            </a:pPr>
            <a:r>
              <a:rPr lang="ru-RU" sz="3600" b="1" dirty="0"/>
              <a:t> СНИЖЕНИЕ ВОЗДЕЙСТВИЯ </a:t>
            </a:r>
          </a:p>
          <a:p>
            <a:pPr marL="0" indent="0">
              <a:buNone/>
            </a:pPr>
            <a:endParaRPr lang="ru-RU" sz="3600" dirty="0"/>
          </a:p>
          <a:p>
            <a:pPr marL="514350" indent="-514350">
              <a:buNone/>
            </a:pPr>
            <a:endParaRPr lang="en-US" dirty="0">
              <a:solidFill>
                <a:srgbClr val="FF0000"/>
              </a:solidFill>
            </a:endParaRPr>
          </a:p>
        </p:txBody>
      </p:sp>
      <p:pic>
        <p:nvPicPr>
          <p:cNvPr id="5" name="Рисунок 4">
            <a:extLst>
              <a:ext uri="{FF2B5EF4-FFF2-40B4-BE49-F238E27FC236}">
                <a16:creationId xmlns:a16="http://schemas.microsoft.com/office/drawing/2014/main" id="{6AFD5180-8B86-4B6F-BFAC-2E52806524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67400" y="4744936"/>
            <a:ext cx="2466975" cy="184785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CF84D6-EFBB-45B4-B34F-8B4C9F54A0F4}"/>
              </a:ext>
            </a:extLst>
          </p:cNvPr>
          <p:cNvSpPr>
            <a:spLocks noGrp="1"/>
          </p:cNvSpPr>
          <p:nvPr>
            <p:ph type="title"/>
          </p:nvPr>
        </p:nvSpPr>
        <p:spPr/>
        <p:txBody>
          <a:bodyPr>
            <a:normAutofit/>
          </a:bodyPr>
          <a:lstStyle/>
          <a:p>
            <a:pPr algn="ctr"/>
            <a:r>
              <a:rPr lang="ru-RU" b="1" dirty="0"/>
              <a:t>ПРОФИЛАКТИКА – ВЫБОР КАЖДОГО </a:t>
            </a:r>
            <a:endParaRPr lang="ru-BY" dirty="0"/>
          </a:p>
        </p:txBody>
      </p:sp>
      <p:sp>
        <p:nvSpPr>
          <p:cNvPr id="3" name="Объект 2">
            <a:extLst>
              <a:ext uri="{FF2B5EF4-FFF2-40B4-BE49-F238E27FC236}">
                <a16:creationId xmlns:a16="http://schemas.microsoft.com/office/drawing/2014/main" id="{DE9B8D4A-DDCB-40F3-A331-0294F174F205}"/>
              </a:ext>
            </a:extLst>
          </p:cNvPr>
          <p:cNvSpPr>
            <a:spLocks noGrp="1"/>
          </p:cNvSpPr>
          <p:nvPr>
            <p:ph idx="1"/>
          </p:nvPr>
        </p:nvSpPr>
        <p:spPr>
          <a:xfrm>
            <a:off x="2664713" y="1540189"/>
            <a:ext cx="8915400" cy="3777622"/>
          </a:xfrm>
        </p:spPr>
        <p:txBody>
          <a:bodyPr/>
          <a:lstStyle/>
          <a:p>
            <a:pPr marL="0" indent="0">
              <a:buNone/>
            </a:pPr>
            <a:r>
              <a:rPr lang="ru-RU" b="1" i="1" dirty="0"/>
              <a:t>ДЕРЕВЯННЫЙ ШПОН </a:t>
            </a:r>
          </a:p>
          <a:p>
            <a:r>
              <a:rPr lang="ru-RU" dirty="0"/>
              <a:t>В корзинки, лотки или ящики, изготовленные из деревянного шпона (тонко распиленной цельной древесины), упаковывают фрукты, овощи, мясо, рыбу, кондитерские изделия. Данный вид упаковки является довольно экологичным, так как при производстве используются натуральные материалы без добавления химических веществ. Данный вид упаковки можно использовать вторично, если упаковка не загрязнена. Материал легко поддаётся утилизации. </a:t>
            </a:r>
            <a:endParaRPr lang="ru-BY" dirty="0"/>
          </a:p>
        </p:txBody>
      </p:sp>
      <p:pic>
        <p:nvPicPr>
          <p:cNvPr id="5" name="Рисунок 4">
            <a:extLst>
              <a:ext uri="{FF2B5EF4-FFF2-40B4-BE49-F238E27FC236}">
                <a16:creationId xmlns:a16="http://schemas.microsoft.com/office/drawing/2014/main" id="{C56F16C1-2F9B-45BF-9976-DA3EDAAB47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12654" y="5267325"/>
            <a:ext cx="2876550" cy="1590675"/>
          </a:xfrm>
          <a:prstGeom prst="rect">
            <a:avLst/>
          </a:prstGeom>
        </p:spPr>
      </p:pic>
    </p:spTree>
    <p:extLst>
      <p:ext uri="{BB962C8B-B14F-4D97-AF65-F5344CB8AC3E}">
        <p14:creationId xmlns:p14="http://schemas.microsoft.com/office/powerpoint/2010/main" val="20743480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7EA50D-2D64-41AF-A1E7-A30DB96D08AD}"/>
              </a:ext>
            </a:extLst>
          </p:cNvPr>
          <p:cNvSpPr>
            <a:spLocks noGrp="1"/>
          </p:cNvSpPr>
          <p:nvPr>
            <p:ph type="title"/>
          </p:nvPr>
        </p:nvSpPr>
        <p:spPr/>
        <p:txBody>
          <a:bodyPr>
            <a:normAutofit/>
          </a:bodyPr>
          <a:lstStyle/>
          <a:p>
            <a:pPr algn="ctr"/>
            <a:r>
              <a:rPr lang="ru-RU" b="1" dirty="0"/>
              <a:t>ПРОФИЛАКТИКА – ВЫБОР КАЖДОГО </a:t>
            </a:r>
            <a:endParaRPr lang="ru-BY" dirty="0"/>
          </a:p>
        </p:txBody>
      </p:sp>
      <p:sp>
        <p:nvSpPr>
          <p:cNvPr id="3" name="Объект 2">
            <a:extLst>
              <a:ext uri="{FF2B5EF4-FFF2-40B4-BE49-F238E27FC236}">
                <a16:creationId xmlns:a16="http://schemas.microsoft.com/office/drawing/2014/main" id="{0D22299E-F98F-406F-80D5-4BE1232C6464}"/>
              </a:ext>
            </a:extLst>
          </p:cNvPr>
          <p:cNvSpPr>
            <a:spLocks noGrp="1"/>
          </p:cNvSpPr>
          <p:nvPr>
            <p:ph idx="1"/>
          </p:nvPr>
        </p:nvSpPr>
        <p:spPr>
          <a:xfrm>
            <a:off x="2673102" y="1479258"/>
            <a:ext cx="8915400" cy="3777622"/>
          </a:xfrm>
        </p:spPr>
        <p:txBody>
          <a:bodyPr>
            <a:normAutofit/>
          </a:bodyPr>
          <a:lstStyle/>
          <a:p>
            <a:pPr marL="0" indent="0">
              <a:buNone/>
            </a:pPr>
            <a:r>
              <a:rPr lang="ru-RU" b="1" i="1" dirty="0"/>
              <a:t>ПЛАСТИК </a:t>
            </a:r>
          </a:p>
          <a:p>
            <a:r>
              <a:rPr lang="ru-RU" dirty="0"/>
              <a:t>Пластиковые изделия окружают нас повсюду. Например, ежегодно в мире используется 2,7 миллиона тонн пластика для изготовления бутылок для воды. Пластик не одинаков по своему влиянию на организм человека и окружающую среду. Некоторые виды пластика могут быть токсичными как в ходе их эксплуатации, так и в процессе производства и последующей переработки. Все виды пластика имеют идентификационный код, который нанесён на пластиковое изделие. </a:t>
            </a:r>
          </a:p>
          <a:p>
            <a:r>
              <a:rPr lang="ru-RU" dirty="0"/>
              <a:t>Код представляет собой треугольник со стрелками, в середине которого нанесены цифры от 1 до 7. Они обозначают вид пластика, из которого произведено изделие</a:t>
            </a:r>
            <a:endParaRPr lang="ru-BY" dirty="0"/>
          </a:p>
        </p:txBody>
      </p:sp>
      <p:pic>
        <p:nvPicPr>
          <p:cNvPr id="5" name="Рисунок 4">
            <a:extLst>
              <a:ext uri="{FF2B5EF4-FFF2-40B4-BE49-F238E27FC236}">
                <a16:creationId xmlns:a16="http://schemas.microsoft.com/office/drawing/2014/main" id="{8AF7664A-EF4C-4FE5-BA38-62AA0CDB14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892" y="5332977"/>
            <a:ext cx="2062337" cy="1525023"/>
          </a:xfrm>
          <a:prstGeom prst="rect">
            <a:avLst/>
          </a:prstGeom>
        </p:spPr>
      </p:pic>
    </p:spTree>
    <p:extLst>
      <p:ext uri="{BB962C8B-B14F-4D97-AF65-F5344CB8AC3E}">
        <p14:creationId xmlns:p14="http://schemas.microsoft.com/office/powerpoint/2010/main" val="20191673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descr="РЕТ (РЕТЕ) MIRPACK">
            <a:extLst>
              <a:ext uri="{FF2B5EF4-FFF2-40B4-BE49-F238E27FC236}">
                <a16:creationId xmlns:a16="http://schemas.microsoft.com/office/drawing/2014/main" id="{E28FAACF-F49C-4741-808E-A0885DA980EF}"/>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96873" y="604007"/>
            <a:ext cx="7004808" cy="5721292"/>
          </a:xfrm>
          <a:prstGeom prst="rect">
            <a:avLst/>
          </a:prstGeom>
          <a:noFill/>
          <a:ln>
            <a:noFill/>
          </a:ln>
        </p:spPr>
      </p:pic>
    </p:spTree>
    <p:extLst>
      <p:ext uri="{BB962C8B-B14F-4D97-AF65-F5344CB8AC3E}">
        <p14:creationId xmlns:p14="http://schemas.microsoft.com/office/powerpoint/2010/main" val="28117726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D7AF9A0-C9C5-41AF-BEA8-26F9EA872050}"/>
              </a:ext>
            </a:extLst>
          </p:cNvPr>
          <p:cNvSpPr>
            <a:spLocks noGrp="1"/>
          </p:cNvSpPr>
          <p:nvPr>
            <p:ph type="title"/>
          </p:nvPr>
        </p:nvSpPr>
        <p:spPr/>
        <p:txBody>
          <a:bodyPr>
            <a:normAutofit fontScale="90000"/>
          </a:bodyPr>
          <a:lstStyle/>
          <a:p>
            <a:pPr algn="ctr"/>
            <a:r>
              <a:rPr lang="ru-RU" sz="4000" b="1" dirty="0">
                <a:latin typeface="Times New Roman" panose="02020603050405020304" pitchFamily="18" charset="0"/>
                <a:cs typeface="Times New Roman" panose="02020603050405020304" pitchFamily="18" charset="0"/>
              </a:rPr>
              <a:t>ЦИФРА 1: </a:t>
            </a:r>
            <a:r>
              <a:rPr lang="ru-BY" sz="4000" b="1" dirty="0">
                <a:solidFill>
                  <a:srgbClr val="27262B"/>
                </a:solidFill>
                <a:effectLst/>
                <a:latin typeface="Times New Roman" panose="02020603050405020304" pitchFamily="18" charset="0"/>
                <a:ea typeface="Times New Roman" panose="02020603050405020304" pitchFamily="18" charset="0"/>
                <a:cs typeface="Times New Roman" panose="02020603050405020304" pitchFamily="18" charset="0"/>
              </a:rPr>
              <a:t>PET(E) или ПЭТ — полиэтилентерефталат</a:t>
            </a:r>
            <a:endParaRPr lang="ru-BY" sz="4000" b="1"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39F79ADA-5D54-4EE0-9DA0-001EC08070E6}"/>
              </a:ext>
            </a:extLst>
          </p:cNvPr>
          <p:cNvSpPr>
            <a:spLocks noGrp="1"/>
          </p:cNvSpPr>
          <p:nvPr>
            <p:ph idx="1"/>
          </p:nvPr>
        </p:nvSpPr>
        <p:spPr/>
        <p:txBody>
          <a:bodyPr/>
          <a:lstStyle/>
          <a:p>
            <a:r>
              <a:rPr lang="ru-RU" sz="18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ПРИМЕНЕНИЕ: тара для воды, безалкогольных напитков и фруктовых соков, масла, упаковочные и обивочные материалы, одноразовые стаканчики</a:t>
            </a:r>
          </a:p>
          <a:p>
            <a:r>
              <a:rPr lang="ru-RU" sz="18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БЕЗОПАСНОСТЬ: подходит только для однократного применения. При повторном использовании может выделяться формальдегид-</a:t>
            </a:r>
            <a:r>
              <a:rPr lang="ru-RU" sz="1800" dirty="0" err="1">
                <a:solidFill>
                  <a:srgbClr val="333333"/>
                </a:solidFill>
                <a:latin typeface="Arial" panose="020B0604020202020204" pitchFamily="34" charset="0"/>
                <a:ea typeface="Times New Roman" panose="02020603050405020304" pitchFamily="18" charset="0"/>
                <a:cs typeface="Times New Roman" panose="02020603050405020304" pitchFamily="18" charset="0"/>
              </a:rPr>
              <a:t>фталатовая</a:t>
            </a:r>
            <a:r>
              <a:rPr lang="ru-RU" sz="18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 смесь. </a:t>
            </a:r>
            <a:endParaRPr lang="ru-RU" sz="18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endParaRPr>
          </a:p>
          <a:p>
            <a:r>
              <a:rPr lang="ru-BY" sz="18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Частое употребление жидкости из ПЭТ-бутылок может привести к нарушению гормонального баланса в организме человека. Те же продукты, которые </a:t>
            </a:r>
            <a:r>
              <a:rPr lang="ru-RU" sz="18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заливаются </a:t>
            </a:r>
            <a:r>
              <a:rPr lang="ru-BY" sz="18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в такую тару повторно, будут иметь повышенное содержание щелочей и бактерий.</a:t>
            </a:r>
            <a:endParaRPr lang="ru-BY"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BY" dirty="0"/>
          </a:p>
        </p:txBody>
      </p:sp>
    </p:spTree>
    <p:extLst>
      <p:ext uri="{BB962C8B-B14F-4D97-AF65-F5344CB8AC3E}">
        <p14:creationId xmlns:p14="http://schemas.microsoft.com/office/powerpoint/2010/main" val="36986301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CEA3A11-09EB-4C81-A245-32D2EF6543EA}"/>
              </a:ext>
            </a:extLst>
          </p:cNvPr>
          <p:cNvSpPr>
            <a:spLocks noGrp="1"/>
          </p:cNvSpPr>
          <p:nvPr>
            <p:ph type="title"/>
          </p:nvPr>
        </p:nvSpPr>
        <p:spPr/>
        <p:txBody>
          <a:bodyPr>
            <a:normAutofit/>
          </a:bodyPr>
          <a:lstStyle/>
          <a:p>
            <a:pPr algn="ctr"/>
            <a:r>
              <a:rPr lang="ru-RU" sz="3600" b="1" dirty="0">
                <a:solidFill>
                  <a:srgbClr val="27262B"/>
                </a:solidFill>
                <a:effectLst/>
                <a:latin typeface="Times New Roman" panose="02020603050405020304" pitchFamily="18" charset="0"/>
                <a:ea typeface="Times New Roman" panose="02020603050405020304" pitchFamily="18" charset="0"/>
                <a:cs typeface="Times New Roman" panose="02020603050405020304" pitchFamily="18" charset="0"/>
              </a:rPr>
              <a:t>ЦИФРА 2: </a:t>
            </a:r>
            <a:r>
              <a:rPr lang="ru-BY" sz="3600" b="1" dirty="0">
                <a:solidFill>
                  <a:srgbClr val="27262B"/>
                </a:solidFill>
                <a:effectLst/>
                <a:latin typeface="Times New Roman" panose="02020603050405020304" pitchFamily="18" charset="0"/>
                <a:ea typeface="Times New Roman" panose="02020603050405020304" pitchFamily="18" charset="0"/>
                <a:cs typeface="Times New Roman" panose="02020603050405020304" pitchFamily="18" charset="0"/>
              </a:rPr>
              <a:t>PEHD (HDPE) или ПНД — </a:t>
            </a:r>
            <a:r>
              <a:rPr lang="ru-RU" sz="3600" b="1" dirty="0">
                <a:solidFill>
                  <a:srgbClr val="27262B"/>
                </a:solidFill>
                <a:effectLst/>
                <a:latin typeface="Times New Roman" panose="02020603050405020304" pitchFamily="18" charset="0"/>
                <a:ea typeface="Times New Roman" panose="02020603050405020304" pitchFamily="18" charset="0"/>
                <a:cs typeface="Times New Roman" panose="02020603050405020304" pitchFamily="18" charset="0"/>
              </a:rPr>
              <a:t>ПОЛИЭТИЛЕН НИЗКОГО ДАВЛЕНИЯ</a:t>
            </a:r>
            <a:endParaRPr lang="ru-BY" sz="3600" b="1" dirty="0">
              <a:latin typeface="Times New Roman" panose="02020603050405020304" pitchFamily="18" charset="0"/>
              <a:cs typeface="Times New Roman" panose="02020603050405020304" pitchFamily="18" charset="0"/>
            </a:endParaRPr>
          </a:p>
        </p:txBody>
      </p:sp>
      <p:sp>
        <p:nvSpPr>
          <p:cNvPr id="10" name="Объект 9">
            <a:extLst>
              <a:ext uri="{FF2B5EF4-FFF2-40B4-BE49-F238E27FC236}">
                <a16:creationId xmlns:a16="http://schemas.microsoft.com/office/drawing/2014/main" id="{7B4C3F23-4014-428C-9FFF-5C4166E76AF3}"/>
              </a:ext>
            </a:extLst>
          </p:cNvPr>
          <p:cNvSpPr>
            <a:spLocks noGrp="1"/>
          </p:cNvSpPr>
          <p:nvPr>
            <p:ph idx="1"/>
          </p:nvPr>
        </p:nvSpPr>
        <p:spPr>
          <a:xfrm>
            <a:off x="1451295" y="1961228"/>
            <a:ext cx="9902505" cy="4239106"/>
          </a:xfrm>
        </p:spPr>
        <p:txBody>
          <a:bodyPr>
            <a:normAutofit/>
          </a:bodyPr>
          <a:lstStyle/>
          <a:p>
            <a:r>
              <a:rPr lang="ru-RU" dirty="0"/>
              <a:t>ПРИМЕНЕНИЕ: бутылки для жидкостей (чаще косметических средств), одноразовая посуда, контейнеры для пищевых продуктов, фасовочные пакеты, сумки, игрушки</a:t>
            </a:r>
          </a:p>
          <a:p>
            <a:r>
              <a:rPr lang="ru-RU" dirty="0"/>
              <a:t>БЕЗОПАСНОСТЬ:  считается относительно безопасным, хотя в некоторых случаях может выделяться формальдегид</a:t>
            </a:r>
            <a:endParaRPr lang="ru-BY" dirty="0"/>
          </a:p>
          <a:p>
            <a:endParaRPr lang="ru-RU" dirty="0"/>
          </a:p>
          <a:p>
            <a:endParaRPr lang="ru-BY" dirty="0"/>
          </a:p>
        </p:txBody>
      </p:sp>
    </p:spTree>
    <p:extLst>
      <p:ext uri="{BB962C8B-B14F-4D97-AF65-F5344CB8AC3E}">
        <p14:creationId xmlns:p14="http://schemas.microsoft.com/office/powerpoint/2010/main" val="7088249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803CA6E-C097-4DA9-8712-331106DC4F7E}"/>
              </a:ext>
            </a:extLst>
          </p:cNvPr>
          <p:cNvSpPr>
            <a:spLocks noGrp="1"/>
          </p:cNvSpPr>
          <p:nvPr>
            <p:ph type="title"/>
          </p:nvPr>
        </p:nvSpPr>
        <p:spPr>
          <a:xfrm>
            <a:off x="2592925" y="624110"/>
            <a:ext cx="8911687" cy="877519"/>
          </a:xfrm>
        </p:spPr>
        <p:txBody>
          <a:bodyPr>
            <a:normAutofit fontScale="90000"/>
          </a:bodyPr>
          <a:lstStyle/>
          <a:p>
            <a:pPr algn="ctr"/>
            <a:r>
              <a:rPr lang="ru-RU" sz="4000" b="1" dirty="0">
                <a:latin typeface="Times New Roman" panose="02020603050405020304" pitchFamily="18" charset="0"/>
                <a:cs typeface="Times New Roman" panose="02020603050405020304" pitchFamily="18" charset="0"/>
              </a:rPr>
              <a:t>Цифра 3 - </a:t>
            </a:r>
            <a:r>
              <a:rPr lang="ru-BY" sz="4000" b="1" dirty="0">
                <a:latin typeface="Times New Roman" panose="02020603050405020304" pitchFamily="18" charset="0"/>
                <a:ea typeface="Times New Roman" panose="02020603050405020304" pitchFamily="18" charset="0"/>
                <a:cs typeface="Times New Roman" panose="02020603050405020304" pitchFamily="18" charset="0"/>
              </a:rPr>
              <a:t>PVC (V)</a:t>
            </a:r>
            <a:br>
              <a:rPr lang="ru-BY" sz="4000" b="1" dirty="0">
                <a:latin typeface="Times New Roman" panose="02020603050405020304" pitchFamily="18" charset="0"/>
                <a:ea typeface="Calibri" panose="020F0502020204030204" pitchFamily="34" charset="0"/>
                <a:cs typeface="Times New Roman" panose="02020603050405020304" pitchFamily="18" charset="0"/>
              </a:rPr>
            </a:br>
            <a:endParaRPr lang="ru-BY" sz="4000" b="1"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86A6A52C-B5C4-4A3A-90C7-0E82FDC02CF1}"/>
              </a:ext>
            </a:extLst>
          </p:cNvPr>
          <p:cNvSpPr>
            <a:spLocks noGrp="1"/>
          </p:cNvSpPr>
          <p:nvPr>
            <p:ph idx="1"/>
          </p:nvPr>
        </p:nvSpPr>
        <p:spPr>
          <a:xfrm>
            <a:off x="2357306" y="1501629"/>
            <a:ext cx="9147306" cy="4258591"/>
          </a:xfrm>
        </p:spPr>
        <p:txBody>
          <a:bodyPr>
            <a:normAutofit fontScale="70000" lnSpcReduction="20000"/>
          </a:bodyPr>
          <a:lstStyle/>
          <a:p>
            <a:endParaRPr lang="ru-RU" sz="22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pPr>
            <a:r>
              <a:rPr lang="ru-RU" sz="2300" b="1" dirty="0">
                <a:solidFill>
                  <a:srgbClr val="333333"/>
                </a:solidFill>
                <a:effectLst/>
                <a:ea typeface="Times New Roman" panose="02020603050405020304" pitchFamily="18" charset="0"/>
                <a:cs typeface="Times New Roman" panose="02020603050405020304" pitchFamily="18" charset="0"/>
              </a:rPr>
              <a:t>ПРИМЕНЕНИЕ: о</a:t>
            </a:r>
            <a:r>
              <a:rPr lang="ru-RU" sz="2300" b="1" dirty="0">
                <a:cs typeface="Times New Roman" panose="02020603050405020304" pitchFamily="18" charset="0"/>
              </a:rPr>
              <a:t>конные профили, садовая мебель, напольные покрытия, плёнка для натяжных потолков, жалюзи, тара для технических жидкостей </a:t>
            </a:r>
          </a:p>
          <a:p>
            <a:pPr>
              <a:lnSpc>
                <a:spcPct val="120000"/>
              </a:lnSpc>
            </a:pPr>
            <a:r>
              <a:rPr lang="ru-RU" sz="2300" b="1" dirty="0">
                <a:solidFill>
                  <a:srgbClr val="333333"/>
                </a:solidFill>
                <a:ea typeface="Times New Roman" panose="02020603050405020304" pitchFamily="18" charset="0"/>
                <a:cs typeface="Times New Roman" panose="02020603050405020304" pitchFamily="18" charset="0"/>
              </a:rPr>
              <a:t>БЕЗОПАСНОСТЬ: з</a:t>
            </a:r>
            <a:r>
              <a:rPr lang="ru-RU" sz="2300" b="1" dirty="0">
                <a:cs typeface="Times New Roman" panose="02020603050405020304" pitchFamily="18" charset="0"/>
              </a:rPr>
              <a:t>апрещен для пищевого использовании (может выделять </a:t>
            </a:r>
            <a:r>
              <a:rPr lang="ru-RU" sz="2300" b="1" dirty="0" err="1">
                <a:cs typeface="Times New Roman" panose="02020603050405020304" pitchFamily="18" charset="0"/>
              </a:rPr>
              <a:t>бисфенол</a:t>
            </a:r>
            <a:r>
              <a:rPr lang="ru-RU" sz="2300" b="1" dirty="0">
                <a:cs typeface="Times New Roman" panose="02020603050405020304" pitchFamily="18" charset="0"/>
              </a:rPr>
              <a:t> А, </a:t>
            </a:r>
            <a:r>
              <a:rPr lang="ru-RU" sz="2300" b="1" dirty="0" err="1">
                <a:cs typeface="Times New Roman" panose="02020603050405020304" pitchFamily="18" charset="0"/>
              </a:rPr>
              <a:t>фталаты</a:t>
            </a:r>
            <a:r>
              <a:rPr lang="ru-RU" sz="2300" b="1" dirty="0">
                <a:cs typeface="Times New Roman" panose="02020603050405020304" pitchFamily="18" charset="0"/>
              </a:rPr>
              <a:t>, ртуть, кадмий). При «старении» ПВХ выделяют канцерогенный формальдегид и винилхлорид. Производство и сжигание ПВХ сопровождается выделением диоксинов (супертоксикантов с канцерогенным свойством). В настоящее время не подлежит вторичной переработке</a:t>
            </a:r>
            <a:endParaRPr lang="ru-RU" sz="2300" b="1" dirty="0">
              <a:solidFill>
                <a:srgbClr val="333333"/>
              </a:solidFill>
              <a:ea typeface="Times New Roman" panose="02020603050405020304" pitchFamily="18" charset="0"/>
              <a:cs typeface="Times New Roman" panose="02020603050405020304" pitchFamily="18" charset="0"/>
            </a:endParaRPr>
          </a:p>
          <a:p>
            <a:pPr>
              <a:lnSpc>
                <a:spcPct val="107000"/>
              </a:lnSpc>
              <a:spcAft>
                <a:spcPts val="1500"/>
              </a:spcAft>
            </a:pPr>
            <a:r>
              <a:rPr lang="ru-RU" sz="2300" b="1" dirty="0">
                <a:solidFill>
                  <a:srgbClr val="333333"/>
                </a:solidFill>
                <a:effectLst/>
                <a:ea typeface="Times New Roman" panose="02020603050405020304" pitchFamily="18" charset="0"/>
                <a:cs typeface="Times New Roman" panose="02020603050405020304" pitchFamily="18" charset="0"/>
              </a:rPr>
              <a:t>Н</a:t>
            </a:r>
            <a:r>
              <a:rPr lang="ru-BY" sz="2300" b="1" dirty="0" err="1">
                <a:solidFill>
                  <a:srgbClr val="333333"/>
                </a:solidFill>
                <a:effectLst/>
                <a:ea typeface="Times New Roman" panose="02020603050405020304" pitchFamily="18" charset="0"/>
                <a:cs typeface="Times New Roman" panose="02020603050405020304" pitchFamily="18" charset="0"/>
              </a:rPr>
              <a:t>екоторые</a:t>
            </a:r>
            <a:r>
              <a:rPr lang="ru-BY" sz="2300" b="1" dirty="0">
                <a:solidFill>
                  <a:srgbClr val="333333"/>
                </a:solidFill>
                <a:effectLst/>
                <a:ea typeface="Times New Roman" panose="02020603050405020304" pitchFamily="18" charset="0"/>
                <a:cs typeface="Times New Roman" panose="02020603050405020304" pitchFamily="18" charset="0"/>
              </a:rPr>
              <a:t> не слишком добросовестные производители используют данный тип пластика при изготовлении детских игрушек. Настоятельно рекомендуется не покупать подобные изделия, поскольку они крайне опасны для детского организма.</a:t>
            </a:r>
            <a:endParaRPr lang="ru-BY" sz="2300" b="1" dirty="0">
              <a:effectLst/>
              <a:ea typeface="Calibri" panose="020F0502020204030204" pitchFamily="34" charset="0"/>
              <a:cs typeface="Times New Roman" panose="02020603050405020304" pitchFamily="18" charset="0"/>
            </a:endParaRPr>
          </a:p>
          <a:p>
            <a:endParaRPr lang="ru-BY" dirty="0"/>
          </a:p>
        </p:txBody>
      </p:sp>
    </p:spTree>
    <p:extLst>
      <p:ext uri="{BB962C8B-B14F-4D97-AF65-F5344CB8AC3E}">
        <p14:creationId xmlns:p14="http://schemas.microsoft.com/office/powerpoint/2010/main" val="35087527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descr="PVC (V) MIRPACK">
            <a:extLst>
              <a:ext uri="{FF2B5EF4-FFF2-40B4-BE49-F238E27FC236}">
                <a16:creationId xmlns:a16="http://schemas.microsoft.com/office/drawing/2014/main" id="{E529DF28-6E1F-4ABE-B8CC-EF9B543C1410}"/>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59311" y="578840"/>
            <a:ext cx="7046752" cy="5754847"/>
          </a:xfrm>
          <a:prstGeom prst="rect">
            <a:avLst/>
          </a:prstGeom>
          <a:noFill/>
          <a:ln>
            <a:noFill/>
          </a:ln>
        </p:spPr>
      </p:pic>
    </p:spTree>
    <p:extLst>
      <p:ext uri="{BB962C8B-B14F-4D97-AF65-F5344CB8AC3E}">
        <p14:creationId xmlns:p14="http://schemas.microsoft.com/office/powerpoint/2010/main" val="11900841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74DE283-FCC8-4B09-B6CB-152B6379A07D}"/>
              </a:ext>
            </a:extLst>
          </p:cNvPr>
          <p:cNvSpPr>
            <a:spLocks noGrp="1"/>
          </p:cNvSpPr>
          <p:nvPr>
            <p:ph type="title"/>
          </p:nvPr>
        </p:nvSpPr>
        <p:spPr>
          <a:xfrm>
            <a:off x="2130805" y="624110"/>
            <a:ext cx="9373808" cy="1280890"/>
          </a:xfrm>
        </p:spPr>
        <p:txBody>
          <a:bodyPr>
            <a:noAutofit/>
          </a:bodyPr>
          <a:lstStyle/>
          <a:p>
            <a:pPr algn="ctr"/>
            <a:r>
              <a:rPr lang="ru-RU" sz="3200" b="1" dirty="0">
                <a:solidFill>
                  <a:srgbClr val="27262B"/>
                </a:solidFill>
                <a:effectLst/>
                <a:latin typeface="Times New Roman" panose="02020603050405020304" pitchFamily="18" charset="0"/>
                <a:ea typeface="Times New Roman" panose="02020603050405020304" pitchFamily="18" charset="0"/>
                <a:cs typeface="Times New Roman" panose="02020603050405020304" pitchFamily="18" charset="0"/>
              </a:rPr>
              <a:t>ЦИФРА 4: </a:t>
            </a:r>
            <a:r>
              <a:rPr lang="ru-BY" sz="3200" b="1" dirty="0">
                <a:solidFill>
                  <a:srgbClr val="27262B"/>
                </a:solidFill>
                <a:effectLst/>
                <a:latin typeface="Times New Roman" panose="02020603050405020304" pitchFamily="18" charset="0"/>
                <a:ea typeface="Times New Roman" panose="02020603050405020304" pitchFamily="18" charset="0"/>
                <a:cs typeface="Times New Roman" panose="02020603050405020304" pitchFamily="18" charset="0"/>
              </a:rPr>
              <a:t>PELD (LDPE) или ПВД — полиэтилен высокого давления (низкой плотности</a:t>
            </a:r>
            <a:r>
              <a:rPr lang="ru-RU" sz="3200" b="1" dirty="0">
                <a:solidFill>
                  <a:srgbClr val="27262B"/>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BY" sz="3200" b="1"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E0197C07-0A78-4DC9-A9A9-780641670C07}"/>
              </a:ext>
            </a:extLst>
          </p:cNvPr>
          <p:cNvSpPr>
            <a:spLocks noGrp="1"/>
          </p:cNvSpPr>
          <p:nvPr>
            <p:ph idx="1"/>
          </p:nvPr>
        </p:nvSpPr>
        <p:spPr/>
        <p:txBody>
          <a:bodyPr/>
          <a:lstStyle/>
          <a:p>
            <a:pPr>
              <a:lnSpc>
                <a:spcPct val="120000"/>
              </a:lnSpc>
            </a:pPr>
            <a:r>
              <a:rPr lang="ru-RU" sz="28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ПРИМЕНЕНИЕ: </a:t>
            </a:r>
            <a:r>
              <a:rPr lang="ru-RU" dirty="0"/>
              <a:t>тара для воды, безалкогольных напитков и фруктовых соков, масла, упаковочные и обивочные материалы, одноразовые стаканчики </a:t>
            </a:r>
          </a:p>
          <a:p>
            <a:pPr>
              <a:lnSpc>
                <a:spcPct val="120000"/>
              </a:lnSpc>
            </a:pPr>
            <a:r>
              <a:rPr lang="ru-RU" sz="28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БЕЗОПАСНОСТЬ:</a:t>
            </a:r>
            <a:r>
              <a:rPr lang="ru-RU" dirty="0"/>
              <a:t> подходит только для однократного применения. При повторном использовании может выделяться формальдегид-</a:t>
            </a:r>
            <a:r>
              <a:rPr lang="ru-RU" dirty="0" err="1"/>
              <a:t>фталатовая</a:t>
            </a:r>
            <a:r>
              <a:rPr lang="ru-RU" dirty="0"/>
              <a:t> смесь </a:t>
            </a:r>
          </a:p>
          <a:p>
            <a:pPr>
              <a:lnSpc>
                <a:spcPct val="120000"/>
              </a:lnSpc>
            </a:pPr>
            <a:endParaRPr lang="ru-BY" dirty="0"/>
          </a:p>
        </p:txBody>
      </p:sp>
    </p:spTree>
    <p:extLst>
      <p:ext uri="{BB962C8B-B14F-4D97-AF65-F5344CB8AC3E}">
        <p14:creationId xmlns:p14="http://schemas.microsoft.com/office/powerpoint/2010/main" val="4851051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3DAC49E-9538-4B06-9B3A-00E95FA2EFF1}"/>
              </a:ext>
            </a:extLst>
          </p:cNvPr>
          <p:cNvSpPr>
            <a:spLocks noGrp="1"/>
          </p:cNvSpPr>
          <p:nvPr>
            <p:ph type="title"/>
          </p:nvPr>
        </p:nvSpPr>
        <p:spPr/>
        <p:txBody>
          <a:bodyPr/>
          <a:lstStyle/>
          <a:p>
            <a:endParaRPr lang="ru-BY"/>
          </a:p>
        </p:txBody>
      </p:sp>
      <p:pic>
        <p:nvPicPr>
          <p:cNvPr id="4" name="Объект 3" descr="РР (полипропилен) MIRPACK">
            <a:extLst>
              <a:ext uri="{FF2B5EF4-FFF2-40B4-BE49-F238E27FC236}">
                <a16:creationId xmlns:a16="http://schemas.microsoft.com/office/drawing/2014/main" id="{CFF00C9E-A7AD-48FA-A125-D7F2AB480342}"/>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41863" y="612396"/>
            <a:ext cx="7491369" cy="5564567"/>
          </a:xfrm>
          <a:prstGeom prst="rect">
            <a:avLst/>
          </a:prstGeom>
          <a:noFill/>
          <a:ln>
            <a:noFill/>
          </a:ln>
        </p:spPr>
      </p:pic>
    </p:spTree>
    <p:extLst>
      <p:ext uri="{BB962C8B-B14F-4D97-AF65-F5344CB8AC3E}">
        <p14:creationId xmlns:p14="http://schemas.microsoft.com/office/powerpoint/2010/main" val="12701307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01A48F-B674-4F97-B60A-B2254A3BD140}"/>
              </a:ext>
            </a:extLst>
          </p:cNvPr>
          <p:cNvSpPr>
            <a:spLocks noGrp="1"/>
          </p:cNvSpPr>
          <p:nvPr>
            <p:ph type="title"/>
          </p:nvPr>
        </p:nvSpPr>
        <p:spPr/>
        <p:txBody>
          <a:bodyPr>
            <a:normAutofit/>
          </a:bodyPr>
          <a:lstStyle/>
          <a:p>
            <a:pPr algn="ctr"/>
            <a:r>
              <a:rPr lang="ru-RU" sz="3600" b="1" dirty="0">
                <a:latin typeface="Times New Roman" panose="02020603050405020304" pitchFamily="18" charset="0"/>
                <a:cs typeface="Times New Roman" panose="02020603050405020304" pitchFamily="18" charset="0"/>
              </a:rPr>
              <a:t>ЦИФРА 5:  </a:t>
            </a:r>
            <a:r>
              <a:rPr lang="ru-BY" sz="3600" b="1" dirty="0">
                <a:solidFill>
                  <a:srgbClr val="27262B"/>
                </a:solidFill>
                <a:effectLst/>
                <a:latin typeface="Times New Roman" panose="02020603050405020304" pitchFamily="18" charset="0"/>
                <a:ea typeface="Times New Roman" panose="02020603050405020304" pitchFamily="18" charset="0"/>
                <a:cs typeface="Times New Roman" panose="02020603050405020304" pitchFamily="18" charset="0"/>
              </a:rPr>
              <a:t> PP или ПП — полипропилен</a:t>
            </a:r>
            <a:endParaRPr lang="ru-BY" sz="3600" b="1"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12B279DD-96EE-4E55-A1B6-54184BD1963B}"/>
              </a:ext>
            </a:extLst>
          </p:cNvPr>
          <p:cNvSpPr>
            <a:spLocks noGrp="1"/>
          </p:cNvSpPr>
          <p:nvPr>
            <p:ph idx="1"/>
          </p:nvPr>
        </p:nvSpPr>
        <p:spPr>
          <a:xfrm>
            <a:off x="2530489" y="1540189"/>
            <a:ext cx="8915400" cy="3777622"/>
          </a:xfrm>
        </p:spPr>
        <p:txBody>
          <a:bodyPr>
            <a:normAutofit/>
          </a:bodyPr>
          <a:lstStyle/>
          <a:p>
            <a:pPr>
              <a:lnSpc>
                <a:spcPct val="120000"/>
              </a:lnSpc>
            </a:pPr>
            <a:r>
              <a:rPr lang="ru-RU" sz="28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ПРИМЕНЕНИЕ: б</a:t>
            </a:r>
            <a:r>
              <a:rPr lang="ru-RU" dirty="0"/>
              <a:t>ольшинство видов пакетов, мусорных мешков, компакт-диски, линолеум, плёнки </a:t>
            </a:r>
          </a:p>
          <a:p>
            <a:pPr>
              <a:lnSpc>
                <a:spcPct val="120000"/>
              </a:lnSpc>
            </a:pPr>
            <a:r>
              <a:rPr lang="ru-RU" sz="28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БЕЗОПАСНОСТЬ: о</a:t>
            </a:r>
            <a:r>
              <a:rPr lang="ru-RU" dirty="0"/>
              <a:t>тносительно безопасен для пищевого применения. В редких случаях может выделять формальдегид</a:t>
            </a:r>
          </a:p>
          <a:p>
            <a:pPr>
              <a:lnSpc>
                <a:spcPct val="120000"/>
              </a:lnSpc>
            </a:pPr>
            <a:r>
              <a:rPr lang="ru-BY" sz="1800" dirty="0">
                <a:solidFill>
                  <a:srgbClr val="333333"/>
                </a:solidFill>
                <a:effectLst/>
                <a:latin typeface="Arial" panose="020B0604020202020204" pitchFamily="34" charset="0"/>
                <a:ea typeface="Times New Roman" panose="02020603050405020304" pitchFamily="18" charset="0"/>
              </a:rPr>
              <a:t>Это уже относительно безопасный тип пластика. Он не только содержит минимальное количество токсичных веществ, но еще и отличается повышенной термоустойчивостью. Именно поэтому в таре данного типа чаще всего продают йогурты, сиропы и другую продукцию, которая может использоваться для приготовления детского питания</a:t>
            </a:r>
            <a:endParaRPr lang="ru-BY" dirty="0"/>
          </a:p>
        </p:txBody>
      </p:sp>
    </p:spTree>
    <p:extLst>
      <p:ext uri="{BB962C8B-B14F-4D97-AF65-F5344CB8AC3E}">
        <p14:creationId xmlns:p14="http://schemas.microsoft.com/office/powerpoint/2010/main" val="3196451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66318AD-E6F2-4E81-AA5A-E6F70923C753}"/>
              </a:ext>
            </a:extLst>
          </p:cNvPr>
          <p:cNvSpPr>
            <a:spLocks noGrp="1"/>
          </p:cNvSpPr>
          <p:nvPr>
            <p:ph type="title"/>
          </p:nvPr>
        </p:nvSpPr>
        <p:spPr/>
        <p:txBody>
          <a:bodyPr/>
          <a:lstStyle/>
          <a:p>
            <a:pPr algn="ctr"/>
            <a:r>
              <a:rPr lang="ru-RU" b="1" i="1" dirty="0"/>
              <a:t>ПОЧЕМУ ЭТО ВАЖНО</a:t>
            </a:r>
            <a:r>
              <a:rPr lang="en-US" b="1" i="1" dirty="0"/>
              <a:t>?</a:t>
            </a:r>
            <a:endParaRPr lang="ru-BY" dirty="0"/>
          </a:p>
        </p:txBody>
      </p:sp>
      <p:sp>
        <p:nvSpPr>
          <p:cNvPr id="3" name="Объект 2">
            <a:extLst>
              <a:ext uri="{FF2B5EF4-FFF2-40B4-BE49-F238E27FC236}">
                <a16:creationId xmlns:a16="http://schemas.microsoft.com/office/drawing/2014/main" id="{D6694A7B-8F3F-4080-856D-78590AFEDEE5}"/>
              </a:ext>
            </a:extLst>
          </p:cNvPr>
          <p:cNvSpPr>
            <a:spLocks noGrp="1"/>
          </p:cNvSpPr>
          <p:nvPr>
            <p:ph idx="1"/>
          </p:nvPr>
        </p:nvSpPr>
        <p:spPr/>
        <p:txBody>
          <a:bodyPr>
            <a:normAutofit fontScale="85000" lnSpcReduction="20000"/>
          </a:bodyPr>
          <a:lstStyle/>
          <a:p>
            <a:pPr marL="0" indent="0">
              <a:buNone/>
            </a:pPr>
            <a:r>
              <a:rPr lang="ru-RU" dirty="0"/>
              <a:t>СОЗ имеют некоторые общие характеристики: </a:t>
            </a:r>
          </a:p>
          <a:p>
            <a:r>
              <a:rPr lang="ru-RU" dirty="0"/>
              <a:t>представляют собой </a:t>
            </a:r>
            <a:r>
              <a:rPr lang="ru-RU" dirty="0" err="1"/>
              <a:t>малолетучие</a:t>
            </a:r>
            <a:r>
              <a:rPr lang="ru-RU" dirty="0"/>
              <a:t> химически прочные соединения, которые могут оставаться в окружающей среде в течение длительного времени, не подвергаясь разложению; </a:t>
            </a:r>
          </a:p>
          <a:p>
            <a:r>
              <a:rPr lang="ru-RU" dirty="0"/>
              <a:t>в связи с очень медленным разрушением СОЗ накапливаются во внешней среде и переносятся на большие расстояния потоками воздуха, воды или подвижными организмами; </a:t>
            </a:r>
          </a:p>
          <a:p>
            <a:r>
              <a:rPr lang="ru-RU" dirty="0"/>
              <a:t>повторное испарение и конденсация СОЗ приводят к тому, что они, выделяясь в окружающую среду в более теплых регионах планеты, переносятся затем в холодные околополярные зоны. Таким образом, они попадают в весьма удаленные регионы. </a:t>
            </a:r>
          </a:p>
          <a:p>
            <a:pPr marL="0" indent="0">
              <a:buNone/>
            </a:pPr>
            <a:r>
              <a:rPr lang="ru-RU" dirty="0"/>
              <a:t>Например, из тропических областей в Северное море и далее к Северному полюсу, накапливаясь в высоких концентрациях в воде и основных пищевых продуктах − в частности, в рыбе. </a:t>
            </a:r>
          </a:p>
          <a:p>
            <a:pPr marL="0" indent="0">
              <a:buNone/>
            </a:pPr>
            <a:r>
              <a:rPr lang="ru-RU" dirty="0"/>
              <a:t>Как известно, эскимосы не производили и не применяли СОЗ. Тем не менее, концентрация некоторых СОЗ (например, пестицида токсафена) в организме эскимосов выше, чем у людей, проживающих в районах, где эти вещества используются. </a:t>
            </a:r>
            <a:endParaRPr lang="ru-BY" dirty="0"/>
          </a:p>
        </p:txBody>
      </p:sp>
      <p:pic>
        <p:nvPicPr>
          <p:cNvPr id="5" name="Рисунок 4">
            <a:extLst>
              <a:ext uri="{FF2B5EF4-FFF2-40B4-BE49-F238E27FC236}">
                <a16:creationId xmlns:a16="http://schemas.microsoft.com/office/drawing/2014/main" id="{6E102F54-3B1B-4CC3-8669-9DF052F40C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48775" y="92410"/>
            <a:ext cx="2143125" cy="2143125"/>
          </a:xfrm>
          <a:prstGeom prst="rect">
            <a:avLst/>
          </a:prstGeom>
        </p:spPr>
      </p:pic>
    </p:spTree>
    <p:extLst>
      <p:ext uri="{BB962C8B-B14F-4D97-AF65-F5344CB8AC3E}">
        <p14:creationId xmlns:p14="http://schemas.microsoft.com/office/powerpoint/2010/main" val="13469437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2BE34B-3A6C-4AC0-A526-EB9ADA8529C7}"/>
              </a:ext>
            </a:extLst>
          </p:cNvPr>
          <p:cNvSpPr>
            <a:spLocks noGrp="1"/>
          </p:cNvSpPr>
          <p:nvPr>
            <p:ph type="title"/>
          </p:nvPr>
        </p:nvSpPr>
        <p:spPr>
          <a:xfrm>
            <a:off x="2592925" y="624110"/>
            <a:ext cx="8911687" cy="1271802"/>
          </a:xfrm>
        </p:spPr>
        <p:txBody>
          <a:bodyPr>
            <a:normAutofit fontScale="90000"/>
          </a:bodyPr>
          <a:lstStyle/>
          <a:p>
            <a:pPr algn="ctr"/>
            <a:r>
              <a:rPr lang="ru-BY" b="1" dirty="0">
                <a:solidFill>
                  <a:schemeClr val="tx1"/>
                </a:solidFill>
                <a:latin typeface="+mn-lt"/>
                <a:ea typeface="Times New Roman" panose="02020603050405020304" pitchFamily="18" charset="0"/>
                <a:cs typeface="Arial" panose="020B0604020202020204" pitchFamily="34" charset="0"/>
              </a:rPr>
              <a:t>HDP (HDPE)</a:t>
            </a:r>
            <a:r>
              <a:rPr lang="ru-RU" b="1" dirty="0">
                <a:solidFill>
                  <a:schemeClr val="tx1"/>
                </a:solidFill>
                <a:latin typeface="+mn-lt"/>
                <a:ea typeface="Times New Roman" panose="02020603050405020304" pitchFamily="18" charset="0"/>
                <a:cs typeface="Arial" panose="020B0604020202020204" pitchFamily="34" charset="0"/>
              </a:rPr>
              <a:t> - </a:t>
            </a:r>
            <a:r>
              <a:rPr lang="ru-RU" b="1" i="0" dirty="0">
                <a:solidFill>
                  <a:srgbClr val="202124"/>
                </a:solidFill>
                <a:effectLst/>
                <a:latin typeface="arial" panose="020B0604020202020204" pitchFamily="34" charset="0"/>
              </a:rPr>
              <a:t>полиэтилен высокой плотности низкого давления</a:t>
            </a:r>
            <a:br>
              <a:rPr lang="ru-BY" dirty="0">
                <a:solidFill>
                  <a:schemeClr val="tx1"/>
                </a:solidFill>
                <a:latin typeface="+mn-lt"/>
                <a:ea typeface="Calibri" panose="020F0502020204030204" pitchFamily="34" charset="0"/>
                <a:cs typeface="Times New Roman" panose="02020603050405020304" pitchFamily="18" charset="0"/>
              </a:rPr>
            </a:br>
            <a:endParaRPr lang="ru-BY" dirty="0">
              <a:solidFill>
                <a:schemeClr val="tx1"/>
              </a:solidFill>
              <a:latin typeface="+mn-lt"/>
            </a:endParaRPr>
          </a:p>
        </p:txBody>
      </p:sp>
      <p:sp>
        <p:nvSpPr>
          <p:cNvPr id="3" name="Объект 2">
            <a:extLst>
              <a:ext uri="{FF2B5EF4-FFF2-40B4-BE49-F238E27FC236}">
                <a16:creationId xmlns:a16="http://schemas.microsoft.com/office/drawing/2014/main" id="{214385A4-5051-4B80-8B92-186C9EC91DCE}"/>
              </a:ext>
            </a:extLst>
          </p:cNvPr>
          <p:cNvSpPr>
            <a:spLocks noGrp="1"/>
          </p:cNvSpPr>
          <p:nvPr>
            <p:ph idx="1"/>
          </p:nvPr>
        </p:nvSpPr>
        <p:spPr>
          <a:xfrm>
            <a:off x="2345932" y="1990987"/>
            <a:ext cx="8915400" cy="3777622"/>
          </a:xfrm>
        </p:spPr>
        <p:txBody>
          <a:bodyPr/>
          <a:lstStyle/>
          <a:p>
            <a:pPr>
              <a:lnSpc>
                <a:spcPct val="107000"/>
              </a:lnSpc>
              <a:spcAft>
                <a:spcPts val="1500"/>
              </a:spcAft>
            </a:pPr>
            <a:r>
              <a:rPr lang="ru-BY" sz="18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Указанный тип пластика самый безопасный. Он отличается высокой плотностью и прочностью, а также абсолютной </a:t>
            </a:r>
            <a:r>
              <a:rPr lang="ru-BY" sz="1800" dirty="0" err="1">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нетоксичностью</a:t>
            </a:r>
            <a:r>
              <a:rPr lang="ru-BY" sz="18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 В такой таре можно смело покупать не только воду или пищу, но также и медикаменты.</a:t>
            </a:r>
            <a:endParaRPr lang="ru-BY"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500"/>
              </a:spcAft>
            </a:pPr>
            <a:r>
              <a:rPr lang="ru-BY" sz="18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Любые продукты, находящиеся в емкостях из HDP-пластика, сохраняют все свои полезные свойства и не накапливают при этом вредных веществ. Даже игрушки, изготовленные из него, можно смело покупать своим детям, не переживая об их здоровье. Еще один плюс указанного материала – это возможность повторной переработки, что крайне актуально в современном мире.</a:t>
            </a:r>
            <a:endParaRPr lang="ru-BY"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BY" dirty="0"/>
          </a:p>
        </p:txBody>
      </p:sp>
    </p:spTree>
    <p:extLst>
      <p:ext uri="{BB962C8B-B14F-4D97-AF65-F5344CB8AC3E}">
        <p14:creationId xmlns:p14="http://schemas.microsoft.com/office/powerpoint/2010/main" val="25097759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328405-D6B7-454B-8DF7-AC24F7166577}"/>
              </a:ext>
            </a:extLst>
          </p:cNvPr>
          <p:cNvSpPr>
            <a:spLocks noGrp="1"/>
          </p:cNvSpPr>
          <p:nvPr>
            <p:ph type="title"/>
          </p:nvPr>
        </p:nvSpPr>
        <p:spPr/>
        <p:txBody>
          <a:bodyPr>
            <a:normAutofit/>
          </a:bodyPr>
          <a:lstStyle/>
          <a:p>
            <a:pPr algn="ctr"/>
            <a:r>
              <a:rPr lang="ru-RU" sz="4000" b="1" dirty="0">
                <a:latin typeface="Times New Roman" panose="02020603050405020304" pitchFamily="18" charset="0"/>
                <a:cs typeface="Times New Roman" panose="02020603050405020304" pitchFamily="18" charset="0"/>
              </a:rPr>
              <a:t>ЦИФРА 6: </a:t>
            </a:r>
            <a:r>
              <a:rPr lang="ru-BY" sz="4000" b="1" dirty="0">
                <a:effectLst/>
                <a:latin typeface="Times New Roman" panose="02020603050405020304" pitchFamily="18" charset="0"/>
                <a:ea typeface="Times New Roman" panose="02020603050405020304" pitchFamily="18" charset="0"/>
                <a:cs typeface="Times New Roman" panose="02020603050405020304" pitchFamily="18" charset="0"/>
              </a:rPr>
              <a:t>PS (полистирол)</a:t>
            </a:r>
            <a:br>
              <a:rPr lang="ru-BY" sz="4000" b="1" dirty="0">
                <a:effectLst/>
                <a:latin typeface="Times New Roman" panose="02020603050405020304" pitchFamily="18" charset="0"/>
                <a:ea typeface="Calibri" panose="020F0502020204030204" pitchFamily="34" charset="0"/>
                <a:cs typeface="Times New Roman" panose="02020603050405020304" pitchFamily="18" charset="0"/>
              </a:rPr>
            </a:br>
            <a:r>
              <a:rPr lang="ru-RU" dirty="0"/>
              <a:t> </a:t>
            </a:r>
            <a:endParaRPr lang="ru-BY" dirty="0"/>
          </a:p>
        </p:txBody>
      </p:sp>
      <p:sp>
        <p:nvSpPr>
          <p:cNvPr id="3" name="Объект 2">
            <a:extLst>
              <a:ext uri="{FF2B5EF4-FFF2-40B4-BE49-F238E27FC236}">
                <a16:creationId xmlns:a16="http://schemas.microsoft.com/office/drawing/2014/main" id="{9B05D437-0612-4FF9-A864-B23BE83DBEBF}"/>
              </a:ext>
            </a:extLst>
          </p:cNvPr>
          <p:cNvSpPr>
            <a:spLocks noGrp="1"/>
          </p:cNvSpPr>
          <p:nvPr>
            <p:ph idx="1"/>
          </p:nvPr>
        </p:nvSpPr>
        <p:spPr/>
        <p:txBody>
          <a:bodyPr>
            <a:normAutofit fontScale="92500" lnSpcReduction="10000"/>
          </a:bodyPr>
          <a:lstStyle/>
          <a:p>
            <a:pPr>
              <a:lnSpc>
                <a:spcPct val="120000"/>
              </a:lnSpc>
            </a:pPr>
            <a:r>
              <a:rPr lang="ru-RU" sz="20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ПРИМЕНЕНИЕ: о</a:t>
            </a:r>
            <a:r>
              <a:rPr lang="ru-RU" sz="2000" dirty="0">
                <a:latin typeface="Times New Roman" panose="02020603050405020304" pitchFamily="18" charset="0"/>
                <a:cs typeface="Times New Roman" panose="02020603050405020304" pitchFamily="18" charset="0"/>
              </a:rPr>
              <a:t>дноразовая посуда, упаковка для яиц, лотки для мяса, фруктов и овощей, игрушки, некоторые канцелярские товары, теплоизоляционные плиты </a:t>
            </a:r>
          </a:p>
          <a:p>
            <a:pPr>
              <a:lnSpc>
                <a:spcPct val="120000"/>
              </a:lnSpc>
            </a:pPr>
            <a:r>
              <a:rPr lang="ru-RU" sz="20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БЕЗОПАСНОСТЬ: м</a:t>
            </a:r>
            <a:r>
              <a:rPr lang="ru-RU" sz="2000" dirty="0">
                <a:latin typeface="Times New Roman" panose="02020603050405020304" pitchFamily="18" charset="0"/>
                <a:cs typeface="Times New Roman" panose="02020603050405020304" pitchFamily="18" charset="0"/>
              </a:rPr>
              <a:t>ожет выделять стирол при нагревании, поэтому пригоден только для однократного использования и только для холодных напитков </a:t>
            </a:r>
          </a:p>
          <a:p>
            <a:r>
              <a:rPr lang="ru-BY" sz="18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Указанный материал чаще других используется для производства стаканчиков для кофе или чая. Однако данный пластик, который при нормальных температурах практически безвреден, при нагревании начинает выделять токсины. Именно поэтому не рекомендуется наливать в него слишком горячие напитки и тем более длительное время хранить их в подобной посуде. Плюс ко всему, полистирол крайне ядовит при горении, поэтому не стоит держать дома слишком большой запас такого материала.</a:t>
            </a:r>
            <a:endParaRPr lang="ru-BY"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BY" dirty="0"/>
          </a:p>
        </p:txBody>
      </p:sp>
    </p:spTree>
    <p:extLst>
      <p:ext uri="{BB962C8B-B14F-4D97-AF65-F5344CB8AC3E}">
        <p14:creationId xmlns:p14="http://schemas.microsoft.com/office/powerpoint/2010/main" val="37956213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401836F-61CF-4370-B168-9C9D6EB6AF2C}"/>
              </a:ext>
            </a:extLst>
          </p:cNvPr>
          <p:cNvSpPr>
            <a:spLocks noGrp="1"/>
          </p:cNvSpPr>
          <p:nvPr>
            <p:ph type="title"/>
          </p:nvPr>
        </p:nvSpPr>
        <p:spPr/>
        <p:txBody>
          <a:bodyPr/>
          <a:lstStyle/>
          <a:p>
            <a:pPr algn="ctr"/>
            <a:r>
              <a:rPr lang="ru-RU" b="1" dirty="0">
                <a:latin typeface="Times New Roman" panose="02020603050405020304" pitchFamily="18" charset="0"/>
                <a:cs typeface="Times New Roman" panose="02020603050405020304" pitchFamily="18" charset="0"/>
              </a:rPr>
              <a:t>ЦИФРА 0: ПРОЧИЕ</a:t>
            </a:r>
            <a:endParaRPr lang="ru-BY" b="1"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45AF2A85-B7CB-483C-9D26-634A837715E4}"/>
              </a:ext>
            </a:extLst>
          </p:cNvPr>
          <p:cNvSpPr>
            <a:spLocks noGrp="1"/>
          </p:cNvSpPr>
          <p:nvPr>
            <p:ph idx="1"/>
          </p:nvPr>
        </p:nvSpPr>
        <p:spPr/>
        <p:txBody>
          <a:bodyPr>
            <a:normAutofit/>
          </a:bodyPr>
          <a:lstStyle/>
          <a:p>
            <a:pPr>
              <a:lnSpc>
                <a:spcPct val="120000"/>
              </a:lnSpc>
            </a:pPr>
            <a:r>
              <a:rPr lang="ru-RU" sz="2800" b="1"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ПРИМЕНЕНИЕ И </a:t>
            </a:r>
            <a:r>
              <a:rPr lang="ru-RU" sz="28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БЕЗОПАСНОСТЬ</a:t>
            </a:r>
          </a:p>
          <a:p>
            <a:pPr marL="0" indent="0">
              <a:lnSpc>
                <a:spcPct val="120000"/>
              </a:lnSpc>
              <a:buNone/>
            </a:pPr>
            <a:r>
              <a:rPr lang="ru-RU" b="1" dirty="0">
                <a:solidFill>
                  <a:schemeClr val="tx1"/>
                </a:solidFill>
              </a:rPr>
              <a:t>К этой группе относится любой другой пластик, который не может быть включён в предыдущие группы. Например, поликарбонат, применяющийся для изготовления детских бутылочек, рожков, игрушек. Может содержать </a:t>
            </a:r>
            <a:r>
              <a:rPr lang="ru-RU" b="1" dirty="0" err="1">
                <a:solidFill>
                  <a:schemeClr val="tx1"/>
                </a:solidFill>
              </a:rPr>
              <a:t>бисфенол</a:t>
            </a:r>
            <a:r>
              <a:rPr lang="ru-RU" b="1" dirty="0">
                <a:solidFill>
                  <a:schemeClr val="tx1"/>
                </a:solidFill>
              </a:rPr>
              <a:t> А, способный вызывать ожирение и болезни сердца. В то же время в данную группу могут входить пластмассы, обладающие высоким уровнем экологической чистоты</a:t>
            </a:r>
            <a:endParaRPr lang="ru-BY" b="1" dirty="0">
              <a:solidFill>
                <a:schemeClr val="tx1"/>
              </a:solidFill>
            </a:endParaRPr>
          </a:p>
        </p:txBody>
      </p:sp>
    </p:spTree>
    <p:extLst>
      <p:ext uri="{BB962C8B-B14F-4D97-AF65-F5344CB8AC3E}">
        <p14:creationId xmlns:p14="http://schemas.microsoft.com/office/powerpoint/2010/main" val="9764163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1B1D91B-2740-436E-B7B8-E74FA633B225}"/>
              </a:ext>
            </a:extLst>
          </p:cNvPr>
          <p:cNvSpPr>
            <a:spLocks noGrp="1"/>
          </p:cNvSpPr>
          <p:nvPr>
            <p:ph type="title"/>
          </p:nvPr>
        </p:nvSpPr>
        <p:spPr/>
        <p:txBody>
          <a:bodyPr/>
          <a:lstStyle/>
          <a:p>
            <a:pPr algn="ctr"/>
            <a:r>
              <a:rPr lang="ru-RU" dirty="0"/>
              <a:t>СОВЕТЫ ПО ВЫБОРУ УПАКОВКИ</a:t>
            </a:r>
            <a:endParaRPr lang="ru-BY" dirty="0"/>
          </a:p>
        </p:txBody>
      </p:sp>
      <p:sp>
        <p:nvSpPr>
          <p:cNvPr id="3" name="Объект 2">
            <a:extLst>
              <a:ext uri="{FF2B5EF4-FFF2-40B4-BE49-F238E27FC236}">
                <a16:creationId xmlns:a16="http://schemas.microsoft.com/office/drawing/2014/main" id="{2A7B64BB-7F76-469E-B34A-7C25EF656CD1}"/>
              </a:ext>
            </a:extLst>
          </p:cNvPr>
          <p:cNvSpPr>
            <a:spLocks noGrp="1"/>
          </p:cNvSpPr>
          <p:nvPr>
            <p:ph idx="1"/>
          </p:nvPr>
        </p:nvSpPr>
        <p:spPr>
          <a:xfrm>
            <a:off x="1786855" y="1175378"/>
            <a:ext cx="9474476" cy="5560981"/>
          </a:xfrm>
        </p:spPr>
        <p:txBody>
          <a:bodyPr>
            <a:noAutofit/>
          </a:bodyPr>
          <a:lstStyle/>
          <a:p>
            <a:pPr marL="514350" indent="-514350">
              <a:buAutoNum type="arabicPeriod"/>
            </a:pPr>
            <a:r>
              <a:rPr lang="ru-RU" sz="1600" b="1" dirty="0"/>
              <a:t>Отдавайте предпочтение товарам с минимальным количеством упаковки. </a:t>
            </a:r>
          </a:p>
          <a:p>
            <a:pPr marL="514350" indent="-514350">
              <a:buAutoNum type="arabicPeriod"/>
            </a:pPr>
            <a:r>
              <a:rPr lang="ru-RU" sz="1600" b="1" dirty="0"/>
              <a:t>По возможности приобретайте продукты в таре большего объёма. Для покупок в магазине повторно используйте полиэтиленовые пакеты или носите с собой матерчатую сумку: это уменьшит объёмы использования пластика и проблемы с его вторичной переработкой. </a:t>
            </a:r>
          </a:p>
          <a:p>
            <a:pPr marL="514350" indent="-514350">
              <a:buAutoNum type="arabicPeriod"/>
            </a:pPr>
            <a:r>
              <a:rPr lang="ru-RU" sz="1600" b="1" dirty="0"/>
              <a:t>Отдавайте предпочтение упаковке, изготовленной не из пластика, а из материалов, которые можно использовать вторично или легко переработать (стекло и бумага). </a:t>
            </a:r>
          </a:p>
          <a:p>
            <a:pPr marL="514350" indent="-514350">
              <a:buAutoNum type="arabicPeriod"/>
            </a:pPr>
            <a:r>
              <a:rPr lang="ru-RU" sz="1600" b="1" dirty="0"/>
              <a:t>При покупке товаров из пластика обращайте внимание на специализированную маркировку пластика, старайтесь выбирать менее токсичные виды пластика: 2, 4, 5. </a:t>
            </a:r>
          </a:p>
          <a:p>
            <a:pPr marL="514350" indent="-514350">
              <a:buAutoNum type="arabicPeriod"/>
            </a:pPr>
            <a:r>
              <a:rPr lang="ru-RU" sz="1600" b="1" dirty="0"/>
              <a:t>Пластиковые изделия, предназначенные для одноразового использования, действительно используйте только один раз: 1, 6. </a:t>
            </a:r>
          </a:p>
          <a:p>
            <a:pPr marL="514350" indent="-514350">
              <a:buAutoNum type="arabicPeriod"/>
            </a:pPr>
            <a:r>
              <a:rPr lang="ru-RU" sz="1600" b="1" dirty="0"/>
              <a:t>Приобретая продукты питания, упакованные в пластиковую тару (контейнеры, пакеты), обратите внимание на наличие знака пищевого пластика «вилка и бокал». </a:t>
            </a:r>
          </a:p>
          <a:p>
            <a:pPr marL="514350" indent="-514350">
              <a:buAutoNum type="arabicPeriod"/>
            </a:pPr>
            <a:r>
              <a:rPr lang="ru-RU" sz="1600" b="1" dirty="0"/>
              <a:t>Вместо покупки воды в одноразовых бутылках приобретите многоразовую бутылку из металла или безопасного вида пластика и наливайте в неё профильтрованную или кипячёную воду. </a:t>
            </a:r>
            <a:endParaRPr lang="ru-BY" sz="1600" b="1" dirty="0"/>
          </a:p>
        </p:txBody>
      </p:sp>
    </p:spTree>
    <p:extLst>
      <p:ext uri="{BB962C8B-B14F-4D97-AF65-F5344CB8AC3E}">
        <p14:creationId xmlns:p14="http://schemas.microsoft.com/office/powerpoint/2010/main" val="6513540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25ABD3D-25CE-4B7D-868B-22AC50C13AE1}"/>
              </a:ext>
            </a:extLst>
          </p:cNvPr>
          <p:cNvSpPr>
            <a:spLocks noGrp="1"/>
          </p:cNvSpPr>
          <p:nvPr>
            <p:ph type="title"/>
          </p:nvPr>
        </p:nvSpPr>
        <p:spPr/>
        <p:txBody>
          <a:bodyPr/>
          <a:lstStyle/>
          <a:p>
            <a:pPr algn="ctr"/>
            <a:r>
              <a:rPr lang="ru-RU" dirty="0"/>
              <a:t>СОВЕТЫ ПО ВЫБОРУ УПАКОВКИ</a:t>
            </a:r>
            <a:endParaRPr lang="ru-BY" dirty="0"/>
          </a:p>
        </p:txBody>
      </p:sp>
      <p:sp>
        <p:nvSpPr>
          <p:cNvPr id="3" name="Объект 2">
            <a:extLst>
              <a:ext uri="{FF2B5EF4-FFF2-40B4-BE49-F238E27FC236}">
                <a16:creationId xmlns:a16="http://schemas.microsoft.com/office/drawing/2014/main" id="{7FAFB92A-1664-42C5-B6BD-C350C2D30E7C}"/>
              </a:ext>
            </a:extLst>
          </p:cNvPr>
          <p:cNvSpPr>
            <a:spLocks noGrp="1"/>
          </p:cNvSpPr>
          <p:nvPr>
            <p:ph idx="1"/>
          </p:nvPr>
        </p:nvSpPr>
        <p:spPr>
          <a:xfrm>
            <a:off x="1946246" y="1428924"/>
            <a:ext cx="9289918" cy="5005432"/>
          </a:xfrm>
        </p:spPr>
        <p:txBody>
          <a:bodyPr>
            <a:noAutofit/>
          </a:bodyPr>
          <a:lstStyle/>
          <a:p>
            <a:pPr marL="0" indent="0">
              <a:buNone/>
            </a:pPr>
            <a:r>
              <a:rPr lang="ru-RU" sz="1600" b="1" dirty="0"/>
              <a:t>8. Для хранения питья для маленьких детей (сок, компот, морс) откажитесь от использования пластиковой упаковки, отдайте предпочтение многоразовой стеклянной таре. </a:t>
            </a:r>
          </a:p>
          <a:p>
            <a:pPr marL="0" indent="0">
              <a:buNone/>
            </a:pPr>
            <a:r>
              <a:rPr lang="ru-RU" sz="1600" b="1" dirty="0"/>
              <a:t>9. Для многократного пользования и хранения продуктов используйте стеклянную, керамическую посуду или посуду из нержавеющей стали, вощёную бумагу или целлюлозные пакеты (целлофан). </a:t>
            </a:r>
          </a:p>
          <a:p>
            <a:pPr marL="0" indent="0">
              <a:buNone/>
            </a:pPr>
            <a:r>
              <a:rPr lang="ru-RU" sz="1600" b="1" dirty="0"/>
              <a:t>10. Не используйте пластиковую тару для хранения продуктов детского питания. </a:t>
            </a:r>
          </a:p>
          <a:p>
            <a:pPr marL="0" indent="0">
              <a:buNone/>
            </a:pPr>
            <a:r>
              <a:rPr lang="ru-RU" sz="1600" b="1" dirty="0"/>
              <a:t>11. По возможности старайтесь не разогревать еду в пластиковой посуде в микроволновой печи, т.к. при нагревании еды, особенно жирной, усиливается переход вредных веществ из пластика в пищу. Используйте для этих целей стеклянную или керамическую посуду. </a:t>
            </a:r>
          </a:p>
          <a:p>
            <a:pPr marL="0" indent="0">
              <a:buNone/>
            </a:pPr>
            <a:r>
              <a:rPr lang="ru-RU" sz="1600" b="1" dirty="0"/>
              <a:t>12. Если поверхность пластикового контейнера помутнела, жирная на ощупь или на ней появились царапины – это признак старения пластика. Такие контейнеры больше нельзя использовать, потому что высок риск миграции токсичных веществ. </a:t>
            </a:r>
          </a:p>
          <a:p>
            <a:pPr marL="0" indent="0">
              <a:buNone/>
            </a:pPr>
            <a:r>
              <a:rPr lang="ru-RU" sz="1600" b="1" dirty="0"/>
              <a:t>13. Выбрасывайте изделия из пластика в специально отведённый контейнер (жёлтый) для вторичной переработки. </a:t>
            </a:r>
          </a:p>
        </p:txBody>
      </p:sp>
    </p:spTree>
    <p:extLst>
      <p:ext uri="{BB962C8B-B14F-4D97-AF65-F5344CB8AC3E}">
        <p14:creationId xmlns:p14="http://schemas.microsoft.com/office/powerpoint/2010/main" val="35442191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79957D5-C6DF-4F66-AB42-D8E0A6CCCC53}"/>
              </a:ext>
            </a:extLst>
          </p:cNvPr>
          <p:cNvSpPr>
            <a:spLocks noGrp="1"/>
          </p:cNvSpPr>
          <p:nvPr>
            <p:ph type="title"/>
          </p:nvPr>
        </p:nvSpPr>
        <p:spPr/>
        <p:txBody>
          <a:bodyPr>
            <a:normAutofit fontScale="90000"/>
          </a:bodyPr>
          <a:lstStyle/>
          <a:p>
            <a:pPr algn="ctr"/>
            <a:r>
              <a:rPr lang="ru-RU" sz="4000" dirty="0"/>
              <a:t>ДЕТСКИЕ ИГРУШКИ: КАК СДЕЛАТЬ ПРАВИЛЬНЫЙ ВЫБОР? </a:t>
            </a:r>
            <a:endParaRPr lang="ru-BY" sz="4000" dirty="0"/>
          </a:p>
        </p:txBody>
      </p:sp>
      <p:sp>
        <p:nvSpPr>
          <p:cNvPr id="3" name="Объект 2">
            <a:extLst>
              <a:ext uri="{FF2B5EF4-FFF2-40B4-BE49-F238E27FC236}">
                <a16:creationId xmlns:a16="http://schemas.microsoft.com/office/drawing/2014/main" id="{3E9765AF-7E82-45AE-A3F6-1B9F6D3B2416}"/>
              </a:ext>
            </a:extLst>
          </p:cNvPr>
          <p:cNvSpPr>
            <a:spLocks noGrp="1"/>
          </p:cNvSpPr>
          <p:nvPr>
            <p:ph idx="1"/>
          </p:nvPr>
        </p:nvSpPr>
        <p:spPr/>
        <p:txBody>
          <a:bodyPr>
            <a:normAutofit fontScale="92500" lnSpcReduction="10000"/>
          </a:bodyPr>
          <a:lstStyle/>
          <a:p>
            <a:r>
              <a:rPr lang="ru-RU" dirty="0"/>
              <a:t>Детская игрушка — модель взрослого мира для ребёнка. </a:t>
            </a:r>
          </a:p>
          <a:p>
            <a:r>
              <a:rPr lang="ru-RU" dirty="0"/>
              <a:t>Именно она определяет то, каким представится маленькому человеку пока ещё новый для него большой мир, какой способ общения с этим миром он предпочтёт. </a:t>
            </a:r>
          </a:p>
          <a:p>
            <a:r>
              <a:rPr lang="ru-RU" dirty="0"/>
              <a:t>Выбор игрушки для малыша – это не самый простой выбор для взрослых. Ведь иногда игрушки могут содержать большой спектр токсических веществ, способных оказывать негативное воздействие на здоровье человека. </a:t>
            </a:r>
          </a:p>
          <a:p>
            <a:r>
              <a:rPr lang="ru-RU" dirty="0"/>
              <a:t>Дети более чувствительны к воздействию токсичных химических веществ из-за особенностей их возрастного физического развития, а дети младшего возраста часто ещё и усиливают такую экспозицию вследствие нормального для ребёнка поведения – попробовать всё на вкус, включая «безобидную» игрушку.</a:t>
            </a:r>
            <a:endParaRPr lang="ru-BY" dirty="0"/>
          </a:p>
        </p:txBody>
      </p:sp>
      <p:pic>
        <p:nvPicPr>
          <p:cNvPr id="5" name="Рисунок 4">
            <a:extLst>
              <a:ext uri="{FF2B5EF4-FFF2-40B4-BE49-F238E27FC236}">
                <a16:creationId xmlns:a16="http://schemas.microsoft.com/office/drawing/2014/main" id="{89909483-70A6-4BFE-BAE6-2D7A9F0F2A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0" y="5657850"/>
            <a:ext cx="3810000" cy="1200150"/>
          </a:xfrm>
          <a:prstGeom prst="rect">
            <a:avLst/>
          </a:prstGeom>
        </p:spPr>
      </p:pic>
    </p:spTree>
    <p:extLst>
      <p:ext uri="{BB962C8B-B14F-4D97-AF65-F5344CB8AC3E}">
        <p14:creationId xmlns:p14="http://schemas.microsoft.com/office/powerpoint/2010/main" val="35628720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A3CEF81-9D1E-4D94-BAB6-AD0EEAB765AE}"/>
              </a:ext>
            </a:extLst>
          </p:cNvPr>
          <p:cNvSpPr>
            <a:spLocks noGrp="1"/>
          </p:cNvSpPr>
          <p:nvPr>
            <p:ph type="title"/>
          </p:nvPr>
        </p:nvSpPr>
        <p:spPr/>
        <p:txBody>
          <a:bodyPr/>
          <a:lstStyle/>
          <a:p>
            <a:pPr algn="ctr"/>
            <a:r>
              <a:rPr lang="ru-RU" dirty="0"/>
              <a:t>СОВЕТЫ ПО ВЫБОРУ ИГРУШЕК </a:t>
            </a:r>
            <a:endParaRPr lang="ru-BY" dirty="0"/>
          </a:p>
        </p:txBody>
      </p:sp>
      <p:sp>
        <p:nvSpPr>
          <p:cNvPr id="3" name="Объект 2">
            <a:extLst>
              <a:ext uri="{FF2B5EF4-FFF2-40B4-BE49-F238E27FC236}">
                <a16:creationId xmlns:a16="http://schemas.microsoft.com/office/drawing/2014/main" id="{B85A14CF-C4D5-47E0-9FB2-07F9A1FAECA5}"/>
              </a:ext>
            </a:extLst>
          </p:cNvPr>
          <p:cNvSpPr>
            <a:spLocks noGrp="1"/>
          </p:cNvSpPr>
          <p:nvPr>
            <p:ph idx="1"/>
          </p:nvPr>
        </p:nvSpPr>
        <p:spPr>
          <a:xfrm>
            <a:off x="1929468" y="1451295"/>
            <a:ext cx="9424332" cy="4345498"/>
          </a:xfrm>
        </p:spPr>
        <p:txBody>
          <a:bodyPr>
            <a:noAutofit/>
          </a:bodyPr>
          <a:lstStyle/>
          <a:p>
            <a:pPr marL="0" indent="0" algn="just">
              <a:lnSpc>
                <a:spcPct val="100000"/>
              </a:lnSpc>
              <a:spcBef>
                <a:spcPts val="0"/>
              </a:spcBef>
              <a:buAutoNum type="arabicPeriod"/>
            </a:pPr>
            <a:r>
              <a:rPr lang="ru-RU" b="1" dirty="0">
                <a:cs typeface="Times New Roman" panose="02020603050405020304" pitchFamily="18" charset="0"/>
              </a:rPr>
              <a:t>Приобретайте игрушки только в проверенных специализированных магазинах или отделах. Исключите покупку детских игрушек в киосках, на оптовых или стихийных рынках. </a:t>
            </a:r>
          </a:p>
          <a:p>
            <a:pPr marL="0" indent="0" algn="just">
              <a:lnSpc>
                <a:spcPct val="100000"/>
              </a:lnSpc>
              <a:spcBef>
                <a:spcPts val="0"/>
              </a:spcBef>
              <a:buAutoNum type="arabicPeriod"/>
            </a:pPr>
            <a:endParaRPr lang="ru-RU" b="1" dirty="0">
              <a:cs typeface="Times New Roman" panose="02020603050405020304" pitchFamily="18" charset="0"/>
            </a:endParaRPr>
          </a:p>
          <a:p>
            <a:pPr marL="0" indent="0" algn="just">
              <a:lnSpc>
                <a:spcPct val="100000"/>
              </a:lnSpc>
              <a:spcBef>
                <a:spcPts val="0"/>
              </a:spcBef>
              <a:buAutoNum type="arabicPeriod"/>
            </a:pPr>
            <a:r>
              <a:rPr lang="ru-RU" b="1" dirty="0">
                <a:cs typeface="Times New Roman" panose="02020603050405020304" pitchFamily="18" charset="0"/>
              </a:rPr>
              <a:t>Приобретая игрушку, попросите документ, подтверждающий её качество и безопасность – сертификат соответствия. Если такой документ отсутствует или есть какие-то нарушения (неправильно указаны название игрушки, фирма-производитель и т.д.), лучше отказаться от покупки товара. </a:t>
            </a:r>
          </a:p>
          <a:p>
            <a:pPr marL="0" indent="0" algn="just">
              <a:lnSpc>
                <a:spcPct val="100000"/>
              </a:lnSpc>
              <a:spcBef>
                <a:spcPts val="0"/>
              </a:spcBef>
              <a:buAutoNum type="arabicPeriod"/>
            </a:pPr>
            <a:endParaRPr lang="ru-RU" b="1" dirty="0">
              <a:cs typeface="Times New Roman" panose="02020603050405020304" pitchFamily="18" charset="0"/>
            </a:endParaRPr>
          </a:p>
          <a:p>
            <a:pPr marL="0" indent="0" algn="just">
              <a:lnSpc>
                <a:spcPct val="100000"/>
              </a:lnSpc>
              <a:spcBef>
                <a:spcPts val="0"/>
              </a:spcBef>
              <a:buAutoNum type="arabicPeriod"/>
            </a:pPr>
            <a:r>
              <a:rPr lang="ru-RU" b="1" dirty="0">
                <a:cs typeface="Times New Roman" panose="02020603050405020304" pitchFamily="18" charset="0"/>
              </a:rPr>
              <a:t>Актуальные требования к сертификатам безопасности детских игрушек смотрите на сайте Государственного комитета по стандартизации Республики Беларусь http://www.gosstandart.gov.by </a:t>
            </a:r>
          </a:p>
          <a:p>
            <a:pPr marL="0" indent="0" algn="just">
              <a:lnSpc>
                <a:spcPct val="100000"/>
              </a:lnSpc>
              <a:spcBef>
                <a:spcPts val="0"/>
              </a:spcBef>
              <a:buAutoNum type="arabicPeriod"/>
            </a:pPr>
            <a:endParaRPr lang="ru-RU" b="1" dirty="0">
              <a:cs typeface="Times New Roman" panose="02020603050405020304" pitchFamily="18" charset="0"/>
            </a:endParaRPr>
          </a:p>
          <a:p>
            <a:pPr marL="0" indent="0" algn="just">
              <a:lnSpc>
                <a:spcPct val="100000"/>
              </a:lnSpc>
              <a:spcBef>
                <a:spcPts val="0"/>
              </a:spcBef>
              <a:buAutoNum type="arabicPeriod"/>
            </a:pPr>
            <a:r>
              <a:rPr lang="ru-RU" b="1" dirty="0">
                <a:cs typeface="Times New Roman" panose="02020603050405020304" pitchFamily="18" charset="0"/>
              </a:rPr>
              <a:t>Игрушка должна быть хорошо упакована, а для просмотра в торговой точке должен быть демонстрационный экспонат. </a:t>
            </a:r>
          </a:p>
          <a:p>
            <a:pPr marL="0" indent="0" algn="just">
              <a:lnSpc>
                <a:spcPct val="100000"/>
              </a:lnSpc>
              <a:spcBef>
                <a:spcPts val="0"/>
              </a:spcBef>
              <a:buAutoNum type="arabicPeriod"/>
            </a:pPr>
            <a:endParaRPr lang="ru-BY" sz="1600" dirty="0">
              <a:cs typeface="Times New Roman" panose="02020603050405020304" pitchFamily="18" charset="0"/>
            </a:endParaRPr>
          </a:p>
        </p:txBody>
      </p:sp>
      <p:pic>
        <p:nvPicPr>
          <p:cNvPr id="5" name="Рисунок 4">
            <a:extLst>
              <a:ext uri="{FF2B5EF4-FFF2-40B4-BE49-F238E27FC236}">
                <a16:creationId xmlns:a16="http://schemas.microsoft.com/office/drawing/2014/main" id="{4AFC08C5-BE48-4093-9F8F-7860DB01F6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0" y="5633815"/>
            <a:ext cx="3810000" cy="1200150"/>
          </a:xfrm>
          <a:prstGeom prst="rect">
            <a:avLst/>
          </a:prstGeom>
        </p:spPr>
      </p:pic>
    </p:spTree>
    <p:extLst>
      <p:ext uri="{BB962C8B-B14F-4D97-AF65-F5344CB8AC3E}">
        <p14:creationId xmlns:p14="http://schemas.microsoft.com/office/powerpoint/2010/main" val="14686393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D3B4BE4-0D46-42F3-BDFA-C8B72E95334A}"/>
              </a:ext>
            </a:extLst>
          </p:cNvPr>
          <p:cNvSpPr>
            <a:spLocks noGrp="1"/>
          </p:cNvSpPr>
          <p:nvPr>
            <p:ph type="title"/>
          </p:nvPr>
        </p:nvSpPr>
        <p:spPr/>
        <p:txBody>
          <a:bodyPr/>
          <a:lstStyle/>
          <a:p>
            <a:pPr algn="ctr"/>
            <a:r>
              <a:rPr lang="ru-RU" dirty="0"/>
              <a:t>СОВЕТЫ ПО ВЫБОРУ ИГРУШЕК </a:t>
            </a:r>
            <a:endParaRPr lang="ru-BY" dirty="0"/>
          </a:p>
        </p:txBody>
      </p:sp>
      <p:sp>
        <p:nvSpPr>
          <p:cNvPr id="3" name="Объект 2">
            <a:extLst>
              <a:ext uri="{FF2B5EF4-FFF2-40B4-BE49-F238E27FC236}">
                <a16:creationId xmlns:a16="http://schemas.microsoft.com/office/drawing/2014/main" id="{3FF47A1E-6177-40D7-B311-8DE64D06213C}"/>
              </a:ext>
            </a:extLst>
          </p:cNvPr>
          <p:cNvSpPr>
            <a:spLocks noGrp="1"/>
          </p:cNvSpPr>
          <p:nvPr>
            <p:ph idx="1"/>
          </p:nvPr>
        </p:nvSpPr>
        <p:spPr>
          <a:xfrm>
            <a:off x="2172749" y="1451295"/>
            <a:ext cx="9331863" cy="4451538"/>
          </a:xfrm>
        </p:spPr>
        <p:txBody>
          <a:bodyPr/>
          <a:lstStyle/>
          <a:p>
            <a:pPr marL="0" indent="0" algn="just">
              <a:lnSpc>
                <a:spcPct val="100000"/>
              </a:lnSpc>
              <a:spcBef>
                <a:spcPts val="0"/>
              </a:spcBef>
              <a:buNone/>
            </a:pPr>
            <a:r>
              <a:rPr lang="ru-RU" sz="1800" b="1" dirty="0">
                <a:cs typeface="Times New Roman" panose="02020603050405020304" pitchFamily="18" charset="0"/>
              </a:rPr>
              <a:t>5. Обратите внимание на маркировку игрушки! Маркировка должна содержать следующую информацию: - наименование игрушки; - данные об изготовителе и поставщике в Беларусь; - минимальный возраст ребенка, для которого предназначена игрушка (или пиктограмма, обозначающая возраст); - способы ухода за игрушкой; - срок службы или срок годности / дата изготовления; - при необходимости другая информация, например, особые указания или предостережения: использовать только на открытом воздухе, использовать под контролем взрослых и др. </a:t>
            </a:r>
          </a:p>
          <a:p>
            <a:pPr marL="0" indent="0" algn="just">
              <a:lnSpc>
                <a:spcPct val="100000"/>
              </a:lnSpc>
              <a:spcBef>
                <a:spcPts val="0"/>
              </a:spcBef>
              <a:buNone/>
            </a:pPr>
            <a:endParaRPr lang="ru-RU" sz="1800" b="1" dirty="0">
              <a:cs typeface="Times New Roman" panose="02020603050405020304" pitchFamily="18" charset="0"/>
            </a:endParaRPr>
          </a:p>
          <a:p>
            <a:pPr marL="0" indent="0" algn="just">
              <a:lnSpc>
                <a:spcPct val="100000"/>
              </a:lnSpc>
              <a:spcBef>
                <a:spcPts val="0"/>
              </a:spcBef>
              <a:buNone/>
            </a:pPr>
            <a:r>
              <a:rPr lang="ru-RU" b="1" dirty="0">
                <a:cs typeface="Times New Roman" panose="02020603050405020304" pitchFamily="18" charset="0"/>
              </a:rPr>
              <a:t>6. </a:t>
            </a:r>
            <a:r>
              <a:rPr lang="ru-RU" sz="1800" b="1" dirty="0">
                <a:cs typeface="Times New Roman" panose="02020603050405020304" pitchFamily="18" charset="0"/>
              </a:rPr>
              <a:t>Уточните срок годности игрушки, обратите особое внимание на срок годности красок, клея, наборов для творчества. </a:t>
            </a:r>
          </a:p>
          <a:p>
            <a:pPr marL="0" indent="0" algn="just">
              <a:lnSpc>
                <a:spcPct val="100000"/>
              </a:lnSpc>
              <a:spcBef>
                <a:spcPts val="0"/>
              </a:spcBef>
              <a:buNone/>
            </a:pPr>
            <a:endParaRPr lang="ru-RU" sz="1800" b="1" dirty="0">
              <a:cs typeface="Times New Roman" panose="02020603050405020304" pitchFamily="18" charset="0"/>
            </a:endParaRPr>
          </a:p>
          <a:p>
            <a:pPr marL="0" indent="0" algn="just">
              <a:lnSpc>
                <a:spcPct val="100000"/>
              </a:lnSpc>
              <a:spcBef>
                <a:spcPts val="0"/>
              </a:spcBef>
              <a:buNone/>
            </a:pPr>
            <a:r>
              <a:rPr lang="ru-RU" b="1" dirty="0">
                <a:cs typeface="Times New Roman" panose="02020603050405020304" pitchFamily="18" charset="0"/>
              </a:rPr>
              <a:t>7. </a:t>
            </a:r>
            <a:r>
              <a:rPr lang="ru-RU" sz="1800" b="1" dirty="0">
                <a:cs typeface="Times New Roman" panose="02020603050405020304" pitchFamily="18" charset="0"/>
              </a:rPr>
              <a:t>Потребуйте у продавца чек, сохраняйте его, а вместе с ним — упаковку и этикетку от игрушки</a:t>
            </a:r>
            <a:r>
              <a:rPr lang="ru-RU" sz="1800" dirty="0">
                <a:cs typeface="Times New Roman" panose="02020603050405020304" pitchFamily="18" charset="0"/>
              </a:rPr>
              <a:t>.</a:t>
            </a:r>
            <a:endParaRPr lang="ru-BY" dirty="0"/>
          </a:p>
        </p:txBody>
      </p:sp>
      <p:pic>
        <p:nvPicPr>
          <p:cNvPr id="5" name="Рисунок 4">
            <a:extLst>
              <a:ext uri="{FF2B5EF4-FFF2-40B4-BE49-F238E27FC236}">
                <a16:creationId xmlns:a16="http://schemas.microsoft.com/office/drawing/2014/main" id="{FC7A66C7-58EE-4019-80A3-D885D2D473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0" y="5633815"/>
            <a:ext cx="3810000" cy="1200150"/>
          </a:xfrm>
          <a:prstGeom prst="rect">
            <a:avLst/>
          </a:prstGeom>
        </p:spPr>
      </p:pic>
    </p:spTree>
    <p:extLst>
      <p:ext uri="{BB962C8B-B14F-4D97-AF65-F5344CB8AC3E}">
        <p14:creationId xmlns:p14="http://schemas.microsoft.com/office/powerpoint/2010/main" val="2268759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8873EB-4B61-4C5E-A6FD-91230522620E}"/>
              </a:ext>
            </a:extLst>
          </p:cNvPr>
          <p:cNvSpPr>
            <a:spLocks noGrp="1"/>
          </p:cNvSpPr>
          <p:nvPr>
            <p:ph type="title"/>
          </p:nvPr>
        </p:nvSpPr>
        <p:spPr/>
        <p:txBody>
          <a:bodyPr/>
          <a:lstStyle/>
          <a:p>
            <a:pPr algn="ctr"/>
            <a:r>
              <a:rPr lang="ru-RU" dirty="0"/>
              <a:t>СОВЕТЫ ПО ВЫБОРУ ИГРУШЕК </a:t>
            </a:r>
            <a:endParaRPr lang="ru-BY" dirty="0"/>
          </a:p>
        </p:txBody>
      </p:sp>
      <p:sp>
        <p:nvSpPr>
          <p:cNvPr id="3" name="Объект 2">
            <a:extLst>
              <a:ext uri="{FF2B5EF4-FFF2-40B4-BE49-F238E27FC236}">
                <a16:creationId xmlns:a16="http://schemas.microsoft.com/office/drawing/2014/main" id="{417EE80C-1FBF-4FC6-84F3-8CDBD0488AD9}"/>
              </a:ext>
            </a:extLst>
          </p:cNvPr>
          <p:cNvSpPr>
            <a:spLocks noGrp="1"/>
          </p:cNvSpPr>
          <p:nvPr>
            <p:ph idx="1"/>
          </p:nvPr>
        </p:nvSpPr>
        <p:spPr>
          <a:xfrm>
            <a:off x="2189527" y="1417739"/>
            <a:ext cx="9315085" cy="4493483"/>
          </a:xfrm>
        </p:spPr>
        <p:txBody>
          <a:bodyPr>
            <a:normAutofit fontScale="85000" lnSpcReduction="10000"/>
          </a:bodyPr>
          <a:lstStyle/>
          <a:p>
            <a:pPr marL="0" indent="0">
              <a:buNone/>
            </a:pPr>
            <a:r>
              <a:rPr lang="ru-RU" b="1" dirty="0"/>
              <a:t>8. Сильный запах, который вызывает неприятные ощущения, может быть признаком присутствия в игрушке опасных химических веществ. Не давайте такую игрушку ребёнку. В игрушках для детей старше трёх лет допускается слабый запах, не вызывающий отрицательных ощущений и который можно обнаружить только, если обратить на него внимание. </a:t>
            </a:r>
          </a:p>
          <a:p>
            <a:pPr marL="0" indent="0">
              <a:buNone/>
            </a:pPr>
            <a:r>
              <a:rPr lang="ru-RU" b="1" dirty="0"/>
              <a:t>9. Перед покупкой внимательно осмотрите игрушку. Краска не должна отслаиваться, растрескиваться, оставаться на руках. На поверхности игрушки не должно быть трещин, сколов, следов клея, острых краёв и углов. Все детали должны быть прочно закреплены. </a:t>
            </a:r>
          </a:p>
          <a:p>
            <a:pPr marL="0" indent="0">
              <a:buNone/>
            </a:pPr>
            <a:r>
              <a:rPr lang="ru-RU" b="1" dirty="0"/>
              <a:t>10. Игрушки-погремушки и игрушки, контактирующие со ртом ребенка, не должны иметь поверхностного окрашивания и росписи, бумажных наклеек на поверхности.</a:t>
            </a:r>
          </a:p>
          <a:p>
            <a:pPr marL="0" indent="0">
              <a:buNone/>
            </a:pPr>
            <a:r>
              <a:rPr lang="ru-RU" b="1" dirty="0"/>
              <a:t>11. Соблюдайте возрастную адресность игрушки. Не давайте ребенку до трёх лет игрушки, обозначенные маркировкой возрастного ограничения «0-3». </a:t>
            </a:r>
          </a:p>
          <a:p>
            <a:pPr marL="0" indent="0">
              <a:buNone/>
            </a:pPr>
            <a:r>
              <a:rPr lang="ru-RU" b="1" dirty="0"/>
              <a:t>12. Обратите внимание на материал, из которого изготовлена игрушка, отдайте предпочтение натуральным материалам: дерево (не покрытое красками или лаком), металл, ткань (хлопок или лён). Важное значение имеет естественная цветовая гамма игрушки. </a:t>
            </a:r>
          </a:p>
          <a:p>
            <a:pPr marL="0" indent="0">
              <a:buNone/>
            </a:pPr>
            <a:r>
              <a:rPr lang="ru-RU" b="1" dirty="0"/>
              <a:t>13. Приобретая деревянную игрушку, отдавайте предпочтение цельной конструкции (без склеек и лакового покрытия). </a:t>
            </a:r>
            <a:endParaRPr lang="ru-BY" b="1" dirty="0"/>
          </a:p>
        </p:txBody>
      </p:sp>
      <p:pic>
        <p:nvPicPr>
          <p:cNvPr id="5" name="Рисунок 4">
            <a:extLst>
              <a:ext uri="{FF2B5EF4-FFF2-40B4-BE49-F238E27FC236}">
                <a16:creationId xmlns:a16="http://schemas.microsoft.com/office/drawing/2014/main" id="{CA883495-DA86-404E-A948-5B8EF3627C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0" y="5657850"/>
            <a:ext cx="3810000" cy="1200150"/>
          </a:xfrm>
          <a:prstGeom prst="rect">
            <a:avLst/>
          </a:prstGeom>
        </p:spPr>
      </p:pic>
    </p:spTree>
    <p:extLst>
      <p:ext uri="{BB962C8B-B14F-4D97-AF65-F5344CB8AC3E}">
        <p14:creationId xmlns:p14="http://schemas.microsoft.com/office/powerpoint/2010/main" val="4070556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14EECB-3040-4BE9-8FDC-438ED1751770}"/>
              </a:ext>
            </a:extLst>
          </p:cNvPr>
          <p:cNvSpPr>
            <a:spLocks noGrp="1"/>
          </p:cNvSpPr>
          <p:nvPr>
            <p:ph type="title"/>
          </p:nvPr>
        </p:nvSpPr>
        <p:spPr/>
        <p:txBody>
          <a:bodyPr/>
          <a:lstStyle/>
          <a:p>
            <a:pPr algn="ctr"/>
            <a:r>
              <a:rPr lang="ru-RU" b="1" dirty="0"/>
              <a:t>СОВЕТЫ ПО ВЫБОРУ ИГРУШЕК </a:t>
            </a:r>
            <a:endParaRPr lang="ru-BY" b="1" dirty="0"/>
          </a:p>
        </p:txBody>
      </p:sp>
      <p:sp>
        <p:nvSpPr>
          <p:cNvPr id="3" name="Объект 2">
            <a:extLst>
              <a:ext uri="{FF2B5EF4-FFF2-40B4-BE49-F238E27FC236}">
                <a16:creationId xmlns:a16="http://schemas.microsoft.com/office/drawing/2014/main" id="{9AC34D83-925C-44EA-880A-A88875257240}"/>
              </a:ext>
            </a:extLst>
          </p:cNvPr>
          <p:cNvSpPr>
            <a:spLocks noGrp="1"/>
          </p:cNvSpPr>
          <p:nvPr>
            <p:ph idx="1"/>
          </p:nvPr>
        </p:nvSpPr>
        <p:spPr>
          <a:xfrm>
            <a:off x="1912690" y="1593908"/>
            <a:ext cx="9591922" cy="4317314"/>
          </a:xfrm>
        </p:spPr>
        <p:txBody>
          <a:bodyPr>
            <a:normAutofit fontScale="77500" lnSpcReduction="20000"/>
          </a:bodyPr>
          <a:lstStyle/>
          <a:p>
            <a:pPr marL="0" indent="0">
              <a:buNone/>
            </a:pPr>
            <a:r>
              <a:rPr lang="ru-RU" b="1" dirty="0"/>
              <a:t>14. Приобретая игрушку, изготовленную из пластмассы, отдавайте предпочтение твёрдым пластиковым игрушкам, так как в них мала вероятность содержания </a:t>
            </a:r>
            <a:r>
              <a:rPr lang="ru-RU" b="1" dirty="0" err="1"/>
              <a:t>фталатов</a:t>
            </a:r>
            <a:r>
              <a:rPr lang="ru-RU" b="1" dirty="0"/>
              <a:t> по сравнению с мягкими пластиковыми игрушками (например, надувными шарами, предметами для купания, резиновыми игрушками). Если на упаковке обозначен тип пластика, то отдайте предпочтение полипропилену (маркировка «ПП», «РР» или «5»). </a:t>
            </a:r>
          </a:p>
          <a:p>
            <a:pPr marL="0" indent="0">
              <a:buNone/>
            </a:pPr>
            <a:r>
              <a:rPr lang="ru-RU" b="1" dirty="0"/>
              <a:t>15. Распаковав игрушку, следите, чтобы ребёнок не играл с упаковкой. Упаковка игрушкой не является! </a:t>
            </a:r>
          </a:p>
          <a:p>
            <a:pPr marL="0" indent="0">
              <a:buNone/>
            </a:pPr>
            <a:r>
              <a:rPr lang="ru-RU" b="1" dirty="0"/>
              <a:t>16. Мягкие игрушки, особенно с длинным ворсом, перед использованием желательно постирать: это позволит снизить содержание токсичных веществ в товаре. </a:t>
            </a:r>
          </a:p>
          <a:p>
            <a:pPr marL="0" indent="0">
              <a:buNone/>
            </a:pPr>
            <a:r>
              <a:rPr lang="ru-RU" b="1" dirty="0"/>
              <a:t>17. Откажитесь от покупки детской бижутерии, детской декоративной косметики, сувенирной продукции в качестве игрушек. Согласно законодательству, игрушками данные категории не являются и к ним предъявляются иные требования безопасности. </a:t>
            </a:r>
          </a:p>
          <a:p>
            <a:pPr marL="0" indent="0">
              <a:buNone/>
            </a:pPr>
            <a:r>
              <a:rPr lang="ru-RU" b="1" dirty="0"/>
              <a:t>18. В игрушках запрещено использование систем лазерного излучения. </a:t>
            </a:r>
          </a:p>
          <a:p>
            <a:pPr marL="0" indent="0">
              <a:buNone/>
            </a:pPr>
            <a:r>
              <a:rPr lang="ru-RU" b="1" dirty="0"/>
              <a:t>19. Игрушка, несущая массу ребёнка и предназначенная для езды, должна быть прочной и устойчивой. </a:t>
            </a:r>
          </a:p>
          <a:p>
            <a:pPr marL="0" indent="0">
              <a:buNone/>
            </a:pPr>
            <a:r>
              <a:rPr lang="ru-RU" b="1" dirty="0"/>
              <a:t>20. Звук, исходящий из музыкальной игрушки, должен быть спокойным, нежным, а не оглушающим. </a:t>
            </a:r>
          </a:p>
          <a:p>
            <a:pPr marL="0" indent="0">
              <a:buNone/>
            </a:pPr>
            <a:r>
              <a:rPr lang="ru-RU" b="1" dirty="0"/>
              <a:t>21. Не покупайте слишком много игрушек! Отдавайте предпочтение качеству, а не количеству. Привыкнув с детства ценить свои вещи, в будущем ребёнок будет более ответственным</a:t>
            </a:r>
            <a:r>
              <a:rPr lang="ru-RU" dirty="0"/>
              <a:t>.</a:t>
            </a:r>
            <a:endParaRPr lang="ru-BY" dirty="0"/>
          </a:p>
        </p:txBody>
      </p:sp>
      <p:pic>
        <p:nvPicPr>
          <p:cNvPr id="5" name="Рисунок 4">
            <a:extLst>
              <a:ext uri="{FF2B5EF4-FFF2-40B4-BE49-F238E27FC236}">
                <a16:creationId xmlns:a16="http://schemas.microsoft.com/office/drawing/2014/main" id="{7AC44E94-B2CB-489B-9A16-90CCD6F305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74310" y="5657850"/>
            <a:ext cx="3810000" cy="1200150"/>
          </a:xfrm>
          <a:prstGeom prst="rect">
            <a:avLst/>
          </a:prstGeom>
        </p:spPr>
      </p:pic>
    </p:spTree>
    <p:extLst>
      <p:ext uri="{BB962C8B-B14F-4D97-AF65-F5344CB8AC3E}">
        <p14:creationId xmlns:p14="http://schemas.microsoft.com/office/powerpoint/2010/main" val="757512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1F1930-F39E-4E9F-963D-BD90F60A3212}"/>
              </a:ext>
            </a:extLst>
          </p:cNvPr>
          <p:cNvSpPr>
            <a:spLocks noGrp="1"/>
          </p:cNvSpPr>
          <p:nvPr>
            <p:ph type="title"/>
          </p:nvPr>
        </p:nvSpPr>
        <p:spPr/>
        <p:txBody>
          <a:bodyPr/>
          <a:lstStyle/>
          <a:p>
            <a:pPr algn="ctr"/>
            <a:r>
              <a:rPr lang="ru-RU" b="1" i="1" dirty="0"/>
              <a:t>ПОЧЕМУ ЭТО ВАЖНО</a:t>
            </a:r>
            <a:r>
              <a:rPr lang="en-US" b="1" i="1" dirty="0"/>
              <a:t>?</a:t>
            </a:r>
            <a:endParaRPr lang="ru-BY" dirty="0"/>
          </a:p>
        </p:txBody>
      </p:sp>
      <p:sp>
        <p:nvSpPr>
          <p:cNvPr id="3" name="Объект 2">
            <a:extLst>
              <a:ext uri="{FF2B5EF4-FFF2-40B4-BE49-F238E27FC236}">
                <a16:creationId xmlns:a16="http://schemas.microsoft.com/office/drawing/2014/main" id="{A36761FE-2108-415A-AA85-8AB6E1EBAF05}"/>
              </a:ext>
            </a:extLst>
          </p:cNvPr>
          <p:cNvSpPr>
            <a:spLocks noGrp="1"/>
          </p:cNvSpPr>
          <p:nvPr>
            <p:ph idx="1"/>
          </p:nvPr>
        </p:nvSpPr>
        <p:spPr/>
        <p:txBody>
          <a:bodyPr>
            <a:normAutofit fontScale="85000" lnSpcReduction="20000"/>
          </a:bodyPr>
          <a:lstStyle/>
          <a:p>
            <a:r>
              <a:rPr lang="ru-RU" dirty="0"/>
              <a:t>Малые концентрации стойких органических загрязнителей приводят к развитию болезней иммунной и репродуктивной систем, врожденным дефектам у детей, раковым заболеваниям. </a:t>
            </a:r>
          </a:p>
          <a:p>
            <a:r>
              <a:rPr lang="ru-RU" dirty="0"/>
              <a:t>Под воздействием СОЗ произошло резкое снижение численности популяции таких морских млекопитающих, как тюлени, дельфины, белуга. </a:t>
            </a:r>
          </a:p>
          <a:p>
            <a:r>
              <a:rPr lang="ru-RU" dirty="0"/>
              <a:t>Высокая частота мертворожденных, выкидышей, врожденных пороков развития, болезней репродуктивной системы у женщин. </a:t>
            </a:r>
          </a:p>
          <a:p>
            <a:r>
              <a:rPr lang="ru-RU" dirty="0"/>
              <a:t>Особо уязвимыми к стойким органическим загрязнителям оказались плод и младенцы. Действуя на организм матери, СОЗ через плаценту передаются развивающемуся зародышу, а через грудное молоко новорожденному. </a:t>
            </a:r>
          </a:p>
          <a:p>
            <a:pPr marL="0" indent="0">
              <a:buNone/>
            </a:pPr>
            <a:r>
              <a:rPr lang="ru-RU" dirty="0"/>
              <a:t>Снизить риск, связанный с воздействием СОЗ на окружающую среду и человека, можно, добившись запрета производства и использования этих опасных химикатов. Однако следует помнить, что некоторые СОЗ продолжают играть важную роль в экономике многих стран. Поэтому до полного отказа от СОЗ необходимо найти альтернативные нетоксичные вещества, которые позволят решать возникающие проблемы без ущерба для социального и экономического развития общества.</a:t>
            </a:r>
            <a:endParaRPr lang="ru-BY" dirty="0"/>
          </a:p>
        </p:txBody>
      </p:sp>
      <p:pic>
        <p:nvPicPr>
          <p:cNvPr id="5" name="Рисунок 4">
            <a:extLst>
              <a:ext uri="{FF2B5EF4-FFF2-40B4-BE49-F238E27FC236}">
                <a16:creationId xmlns:a16="http://schemas.microsoft.com/office/drawing/2014/main" id="{147D7797-8F7A-4505-8E81-682D853208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8875" y="39848"/>
            <a:ext cx="2143125" cy="2143125"/>
          </a:xfrm>
          <a:prstGeom prst="rect">
            <a:avLst/>
          </a:prstGeom>
        </p:spPr>
      </p:pic>
    </p:spTree>
    <p:extLst>
      <p:ext uri="{BB962C8B-B14F-4D97-AF65-F5344CB8AC3E}">
        <p14:creationId xmlns:p14="http://schemas.microsoft.com/office/powerpoint/2010/main" val="144056593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B98BFC-9DCA-4AD8-BD04-1A7A2003EB86}"/>
              </a:ext>
            </a:extLst>
          </p:cNvPr>
          <p:cNvSpPr>
            <a:spLocks noGrp="1"/>
          </p:cNvSpPr>
          <p:nvPr>
            <p:ph type="title"/>
          </p:nvPr>
        </p:nvSpPr>
        <p:spPr/>
        <p:txBody>
          <a:bodyPr>
            <a:normAutofit/>
          </a:bodyPr>
          <a:lstStyle/>
          <a:p>
            <a:pPr algn="ctr"/>
            <a:r>
              <a:rPr lang="ru-RU" sz="3200" b="1" dirty="0"/>
              <a:t>КАКИЕ ОПАСНЫЕ ВЕЩЕСТВА МОГУТ СОДЕРЖАТЬСЯ В ДЕТСКИХ ИГРУШКАХ?</a:t>
            </a:r>
            <a:endParaRPr lang="ru-BY" sz="3200" b="1" dirty="0"/>
          </a:p>
        </p:txBody>
      </p:sp>
      <p:sp>
        <p:nvSpPr>
          <p:cNvPr id="3" name="Объект 2">
            <a:extLst>
              <a:ext uri="{FF2B5EF4-FFF2-40B4-BE49-F238E27FC236}">
                <a16:creationId xmlns:a16="http://schemas.microsoft.com/office/drawing/2014/main" id="{DFD9B6AB-D3FE-47B5-9BAF-C0450B6F8D15}"/>
              </a:ext>
            </a:extLst>
          </p:cNvPr>
          <p:cNvSpPr>
            <a:spLocks noGrp="1"/>
          </p:cNvSpPr>
          <p:nvPr>
            <p:ph idx="1"/>
          </p:nvPr>
        </p:nvSpPr>
        <p:spPr/>
        <p:txBody>
          <a:bodyPr>
            <a:normAutofit/>
          </a:bodyPr>
          <a:lstStyle/>
          <a:p>
            <a:pPr marL="0" indent="0">
              <a:buNone/>
            </a:pPr>
            <a:r>
              <a:rPr lang="ru-RU" b="1" i="1" u="sng" dirty="0" err="1"/>
              <a:t>Бисфенол</a:t>
            </a:r>
            <a:r>
              <a:rPr lang="ru-RU" b="1" i="1" u="sng" dirty="0"/>
              <a:t> А </a:t>
            </a:r>
          </a:p>
          <a:p>
            <a:r>
              <a:rPr lang="ru-RU" dirty="0"/>
              <a:t>ПРИМЕНЕНИЕ:  используется для производства некоторых видов пластика (поликарбонат) и эпоксидных смол </a:t>
            </a:r>
          </a:p>
          <a:p>
            <a:r>
              <a:rPr lang="ru-RU" dirty="0"/>
              <a:t>ПРИМЕНЕНИЕ:  применяется для изготовления детских бутылочек, поильников, некоторых типов игрушек (куклы, электронные и пластмассовые игрушки) </a:t>
            </a:r>
          </a:p>
          <a:p>
            <a:r>
              <a:rPr lang="ru-RU" dirty="0"/>
              <a:t>ВОЗМОЖНОЕ ВОЗДЕЙСТВИЕ НА ОРГАНИЗМ: нарушает функционирование эндокринной и репродуктивной систем</a:t>
            </a:r>
            <a:endParaRPr lang="ru-BY" dirty="0"/>
          </a:p>
        </p:txBody>
      </p:sp>
      <p:pic>
        <p:nvPicPr>
          <p:cNvPr id="5" name="Рисунок 4">
            <a:extLst>
              <a:ext uri="{FF2B5EF4-FFF2-40B4-BE49-F238E27FC236}">
                <a16:creationId xmlns:a16="http://schemas.microsoft.com/office/drawing/2014/main" id="{947435DE-FCB5-4C2C-A200-4885DDCA33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0" y="5633815"/>
            <a:ext cx="3810000" cy="1200150"/>
          </a:xfrm>
          <a:prstGeom prst="rect">
            <a:avLst/>
          </a:prstGeom>
        </p:spPr>
      </p:pic>
    </p:spTree>
    <p:extLst>
      <p:ext uri="{BB962C8B-B14F-4D97-AF65-F5344CB8AC3E}">
        <p14:creationId xmlns:p14="http://schemas.microsoft.com/office/powerpoint/2010/main" val="20550987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82AAC46-FA2E-43FD-935A-EF5F2965B691}"/>
              </a:ext>
            </a:extLst>
          </p:cNvPr>
          <p:cNvSpPr>
            <a:spLocks noGrp="1"/>
          </p:cNvSpPr>
          <p:nvPr>
            <p:ph type="title"/>
          </p:nvPr>
        </p:nvSpPr>
        <p:spPr/>
        <p:txBody>
          <a:bodyPr>
            <a:normAutofit/>
          </a:bodyPr>
          <a:lstStyle/>
          <a:p>
            <a:pPr algn="ctr"/>
            <a:r>
              <a:rPr lang="ru-RU" sz="3200" b="1" dirty="0"/>
              <a:t>КАКИЕ ОПАСНЫЕ ВЕЩЕСТВА МОГУТ СОДЕРЖАТЬСЯ В ДЕТСКИХ ИГРУШКАХ?</a:t>
            </a:r>
            <a:endParaRPr lang="ru-BY" sz="3200" dirty="0"/>
          </a:p>
        </p:txBody>
      </p:sp>
      <p:sp>
        <p:nvSpPr>
          <p:cNvPr id="3" name="Объект 2">
            <a:extLst>
              <a:ext uri="{FF2B5EF4-FFF2-40B4-BE49-F238E27FC236}">
                <a16:creationId xmlns:a16="http://schemas.microsoft.com/office/drawing/2014/main" id="{DD967072-AEB7-4CB6-9A64-93A655314E0E}"/>
              </a:ext>
            </a:extLst>
          </p:cNvPr>
          <p:cNvSpPr>
            <a:spLocks noGrp="1"/>
          </p:cNvSpPr>
          <p:nvPr>
            <p:ph idx="1"/>
          </p:nvPr>
        </p:nvSpPr>
        <p:spPr/>
        <p:txBody>
          <a:bodyPr/>
          <a:lstStyle/>
          <a:p>
            <a:pPr marL="0" indent="0">
              <a:buNone/>
            </a:pPr>
            <a:r>
              <a:rPr lang="ru-RU" b="1" i="1" u="sng" dirty="0"/>
              <a:t>ФТАЛАТЫ</a:t>
            </a:r>
          </a:p>
          <a:p>
            <a:r>
              <a:rPr lang="ru-RU" dirty="0"/>
              <a:t>ПРИМЕНЕНИЕ:  используются для придания мягкости пластмассам </a:t>
            </a:r>
          </a:p>
          <a:p>
            <a:r>
              <a:rPr lang="ru-RU" dirty="0"/>
              <a:t>ПРИМЕНЕНИЕ:  мягкие пластмассовые игрушки, гранулы в мягких игрушках </a:t>
            </a:r>
          </a:p>
          <a:p>
            <a:r>
              <a:rPr lang="ru-RU" dirty="0"/>
              <a:t>ВОЗМОЖНОЕ ВОЗДЕЙСТВИЕ НА ОРГАНИЗМ:  нарушает функционирование эндокринной и репродуктивной систем</a:t>
            </a:r>
            <a:endParaRPr lang="ru-BY" dirty="0"/>
          </a:p>
        </p:txBody>
      </p:sp>
      <p:pic>
        <p:nvPicPr>
          <p:cNvPr id="5" name="Рисунок 4">
            <a:extLst>
              <a:ext uri="{FF2B5EF4-FFF2-40B4-BE49-F238E27FC236}">
                <a16:creationId xmlns:a16="http://schemas.microsoft.com/office/drawing/2014/main" id="{AC4530B3-AABB-4C8D-8FF9-A037C4D64A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0" y="5633815"/>
            <a:ext cx="3810000" cy="1200150"/>
          </a:xfrm>
          <a:prstGeom prst="rect">
            <a:avLst/>
          </a:prstGeom>
        </p:spPr>
      </p:pic>
    </p:spTree>
    <p:extLst>
      <p:ext uri="{BB962C8B-B14F-4D97-AF65-F5344CB8AC3E}">
        <p14:creationId xmlns:p14="http://schemas.microsoft.com/office/powerpoint/2010/main" val="60642177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7AE185C-190B-46E9-883D-360DA3A49B60}"/>
              </a:ext>
            </a:extLst>
          </p:cNvPr>
          <p:cNvSpPr>
            <a:spLocks noGrp="1"/>
          </p:cNvSpPr>
          <p:nvPr>
            <p:ph type="title"/>
          </p:nvPr>
        </p:nvSpPr>
        <p:spPr/>
        <p:txBody>
          <a:bodyPr>
            <a:normAutofit/>
          </a:bodyPr>
          <a:lstStyle/>
          <a:p>
            <a:pPr algn="ctr"/>
            <a:r>
              <a:rPr lang="ru-RU" sz="3200" b="1" dirty="0"/>
              <a:t>КАКИЕ ОПАСНЫЕ ВЕЩЕСТВА МОГУТ СОДЕРЖАТЬСЯ В ДЕТСКИХ ИГРУШКАХ?</a:t>
            </a:r>
            <a:endParaRPr lang="ru-BY" sz="3200" dirty="0"/>
          </a:p>
        </p:txBody>
      </p:sp>
      <p:sp>
        <p:nvSpPr>
          <p:cNvPr id="3" name="Объект 2">
            <a:extLst>
              <a:ext uri="{FF2B5EF4-FFF2-40B4-BE49-F238E27FC236}">
                <a16:creationId xmlns:a16="http://schemas.microsoft.com/office/drawing/2014/main" id="{04AF1652-5777-44FF-AD8F-E2FD0D378015}"/>
              </a:ext>
            </a:extLst>
          </p:cNvPr>
          <p:cNvSpPr>
            <a:spLocks noGrp="1"/>
          </p:cNvSpPr>
          <p:nvPr>
            <p:ph idx="1"/>
          </p:nvPr>
        </p:nvSpPr>
        <p:spPr/>
        <p:txBody>
          <a:bodyPr>
            <a:normAutofit lnSpcReduction="10000"/>
          </a:bodyPr>
          <a:lstStyle/>
          <a:p>
            <a:pPr marL="0" indent="0">
              <a:buNone/>
            </a:pPr>
            <a:r>
              <a:rPr lang="ru-RU" sz="2000" b="1" i="1" u="sng" dirty="0"/>
              <a:t>ТЯЖЕЛЫЕ МЕТАЛЛЫ</a:t>
            </a:r>
          </a:p>
          <a:p>
            <a:pPr marL="0" indent="0">
              <a:buNone/>
            </a:pPr>
            <a:r>
              <a:rPr lang="ru-RU" sz="2000" b="1" i="1" u="sng" dirty="0" err="1"/>
              <a:t>Cурьма</a:t>
            </a:r>
            <a:r>
              <a:rPr lang="ru-RU" sz="2000" b="1" i="1" u="sng" dirty="0"/>
              <a:t>, мышьяк, кадмий, хром </a:t>
            </a:r>
          </a:p>
          <a:p>
            <a:r>
              <a:rPr lang="ru-RU" sz="2000" dirty="0"/>
              <a:t>ПРИМЕНЕНИЕ:  используются для придания мягкости пластмассам </a:t>
            </a:r>
          </a:p>
          <a:p>
            <a:r>
              <a:rPr lang="ru-RU" sz="2000" dirty="0"/>
              <a:t>ПРИМЕНЕНИЕ:  мягкие пластмассовые игрушки, гранулы в мягких игрушках</a:t>
            </a:r>
          </a:p>
          <a:p>
            <a:r>
              <a:rPr lang="ru-RU" sz="2000" dirty="0"/>
              <a:t>ВОЗМОЖНОЕ ВОЗДЕЙСТВИЕ НА ОРГАНИЗМ: способны приводить к развитию злокачественных новообразований; могут вызывать раздражение кожи, неврологические расстройства, «стимулировать» снижение коэффициента интеллекта у детей и проблемы с репродуктивной системой</a:t>
            </a:r>
            <a:endParaRPr lang="ru-BY" sz="2000" dirty="0"/>
          </a:p>
        </p:txBody>
      </p:sp>
      <p:pic>
        <p:nvPicPr>
          <p:cNvPr id="5" name="Рисунок 4">
            <a:extLst>
              <a:ext uri="{FF2B5EF4-FFF2-40B4-BE49-F238E27FC236}">
                <a16:creationId xmlns:a16="http://schemas.microsoft.com/office/drawing/2014/main" id="{87E47015-94C8-4A56-8E44-84168DA6A9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0" y="5657850"/>
            <a:ext cx="3810000" cy="1200150"/>
          </a:xfrm>
          <a:prstGeom prst="rect">
            <a:avLst/>
          </a:prstGeom>
        </p:spPr>
      </p:pic>
    </p:spTree>
    <p:extLst>
      <p:ext uri="{BB962C8B-B14F-4D97-AF65-F5344CB8AC3E}">
        <p14:creationId xmlns:p14="http://schemas.microsoft.com/office/powerpoint/2010/main" val="16478774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D5F9525-F5EC-4B19-A6C8-F1117BD02C2A}"/>
              </a:ext>
            </a:extLst>
          </p:cNvPr>
          <p:cNvSpPr>
            <a:spLocks noGrp="1"/>
          </p:cNvSpPr>
          <p:nvPr>
            <p:ph type="title"/>
          </p:nvPr>
        </p:nvSpPr>
        <p:spPr/>
        <p:txBody>
          <a:bodyPr>
            <a:normAutofit/>
          </a:bodyPr>
          <a:lstStyle/>
          <a:p>
            <a:pPr algn="ctr"/>
            <a:r>
              <a:rPr lang="ru-RU" sz="3200" b="1" dirty="0"/>
              <a:t>КАКИЕ ОПАСНЫЕ ВЕЩЕСТВА МОГУТ СОДЕРЖАТЬСЯ В ДЕТСКИХ ИГРУШКАХ?</a:t>
            </a:r>
            <a:endParaRPr lang="ru-BY" sz="3200" dirty="0"/>
          </a:p>
        </p:txBody>
      </p:sp>
      <p:sp>
        <p:nvSpPr>
          <p:cNvPr id="3" name="Объект 2">
            <a:extLst>
              <a:ext uri="{FF2B5EF4-FFF2-40B4-BE49-F238E27FC236}">
                <a16:creationId xmlns:a16="http://schemas.microsoft.com/office/drawing/2014/main" id="{7D6BA57D-9730-4180-9D2A-A2CC9D45B1FD}"/>
              </a:ext>
            </a:extLst>
          </p:cNvPr>
          <p:cNvSpPr>
            <a:spLocks noGrp="1"/>
          </p:cNvSpPr>
          <p:nvPr>
            <p:ph idx="1"/>
          </p:nvPr>
        </p:nvSpPr>
        <p:spPr/>
        <p:txBody>
          <a:bodyPr>
            <a:normAutofit/>
          </a:bodyPr>
          <a:lstStyle/>
          <a:p>
            <a:pPr marL="0" indent="0">
              <a:buNone/>
            </a:pPr>
            <a:r>
              <a:rPr lang="ru-RU" b="1" i="1" u="sng" dirty="0"/>
              <a:t>РТУТЬ</a:t>
            </a:r>
          </a:p>
          <a:p>
            <a:r>
              <a:rPr lang="ru-RU" dirty="0"/>
              <a:t>ПРИМЕНЕНИЕ:  используется в составе различных красок и пигментов</a:t>
            </a:r>
          </a:p>
          <a:p>
            <a:r>
              <a:rPr lang="ru-RU" dirty="0"/>
              <a:t> ПРИМЕНЕНИЕ:  большинство видов игрушек</a:t>
            </a:r>
          </a:p>
          <a:p>
            <a:r>
              <a:rPr lang="ru-RU" dirty="0"/>
              <a:t>ВОЗМОЖНОЕ ВОЗДЕЙСТВИЕ НА ОРГАНИЗМ: воздействие ртути на детей может привести к снижению коэффициента интеллекта, изменению мышечного тонуса, нарушению моторики, внимания и визуально-пространственной ориентации</a:t>
            </a:r>
            <a:endParaRPr lang="ru-BY" dirty="0"/>
          </a:p>
        </p:txBody>
      </p:sp>
      <p:pic>
        <p:nvPicPr>
          <p:cNvPr id="5" name="Рисунок 4">
            <a:extLst>
              <a:ext uri="{FF2B5EF4-FFF2-40B4-BE49-F238E27FC236}">
                <a16:creationId xmlns:a16="http://schemas.microsoft.com/office/drawing/2014/main" id="{5A736161-F602-4D2A-973C-E063AF8D7E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0" y="5657850"/>
            <a:ext cx="3810000" cy="1200150"/>
          </a:xfrm>
          <a:prstGeom prst="rect">
            <a:avLst/>
          </a:prstGeom>
        </p:spPr>
      </p:pic>
    </p:spTree>
    <p:extLst>
      <p:ext uri="{BB962C8B-B14F-4D97-AF65-F5344CB8AC3E}">
        <p14:creationId xmlns:p14="http://schemas.microsoft.com/office/powerpoint/2010/main" val="161434144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EC06031-A5FB-4AE8-A18E-EFA86B422EFE}"/>
              </a:ext>
            </a:extLst>
          </p:cNvPr>
          <p:cNvSpPr>
            <a:spLocks noGrp="1"/>
          </p:cNvSpPr>
          <p:nvPr>
            <p:ph type="title"/>
          </p:nvPr>
        </p:nvSpPr>
        <p:spPr/>
        <p:txBody>
          <a:bodyPr>
            <a:noAutofit/>
          </a:bodyPr>
          <a:lstStyle/>
          <a:p>
            <a:pPr algn="ctr"/>
            <a:r>
              <a:rPr lang="ru-RU" sz="3200" b="1" dirty="0"/>
              <a:t>КАКИЕ ОПАСНЫЕ ВЕЩЕСТВА МОГУТ СОДЕРЖАТЬСЯ В ДЕТСКИХ ИГРУШКАХ?</a:t>
            </a:r>
            <a:endParaRPr lang="ru-BY" sz="3200" dirty="0"/>
          </a:p>
        </p:txBody>
      </p:sp>
      <p:sp>
        <p:nvSpPr>
          <p:cNvPr id="3" name="Объект 2">
            <a:extLst>
              <a:ext uri="{FF2B5EF4-FFF2-40B4-BE49-F238E27FC236}">
                <a16:creationId xmlns:a16="http://schemas.microsoft.com/office/drawing/2014/main" id="{9B0FD89A-7EC2-4E76-B681-3D7C30BD426C}"/>
              </a:ext>
            </a:extLst>
          </p:cNvPr>
          <p:cNvSpPr>
            <a:spLocks noGrp="1"/>
          </p:cNvSpPr>
          <p:nvPr>
            <p:ph idx="1"/>
          </p:nvPr>
        </p:nvSpPr>
        <p:spPr/>
        <p:txBody>
          <a:bodyPr>
            <a:normAutofit/>
          </a:bodyPr>
          <a:lstStyle/>
          <a:p>
            <a:pPr marL="0" indent="0">
              <a:buNone/>
            </a:pPr>
            <a:r>
              <a:rPr lang="ru-RU" b="1" i="1" u="sng" dirty="0"/>
              <a:t>СВИНЕЦ</a:t>
            </a:r>
          </a:p>
          <a:p>
            <a:r>
              <a:rPr lang="ru-RU" dirty="0"/>
              <a:t>ПРИМЕНЕНИЕ:  используется в составе различных красок и пигментов </a:t>
            </a:r>
          </a:p>
          <a:p>
            <a:r>
              <a:rPr lang="ru-RU" dirty="0"/>
              <a:t>ПРИМЕНЕНИЕ:  большинство видов игрушек </a:t>
            </a:r>
          </a:p>
          <a:p>
            <a:r>
              <a:rPr lang="ru-RU" dirty="0"/>
              <a:t>ВОЗМОЖНОЕ ВОЗДЕЙСТВИЕ НА ОРГАНИЗМ: способен вызывать агрессию, поведенческие расстройства, понижение интеллектуального развития</a:t>
            </a:r>
            <a:endParaRPr lang="ru-BY" dirty="0"/>
          </a:p>
        </p:txBody>
      </p:sp>
      <p:pic>
        <p:nvPicPr>
          <p:cNvPr id="5" name="Рисунок 4">
            <a:extLst>
              <a:ext uri="{FF2B5EF4-FFF2-40B4-BE49-F238E27FC236}">
                <a16:creationId xmlns:a16="http://schemas.microsoft.com/office/drawing/2014/main" id="{CB98F015-2C30-4B61-8806-70F2A1F40F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0" y="5633815"/>
            <a:ext cx="3810000" cy="1200150"/>
          </a:xfrm>
          <a:prstGeom prst="rect">
            <a:avLst/>
          </a:prstGeom>
        </p:spPr>
      </p:pic>
    </p:spTree>
    <p:extLst>
      <p:ext uri="{BB962C8B-B14F-4D97-AF65-F5344CB8AC3E}">
        <p14:creationId xmlns:p14="http://schemas.microsoft.com/office/powerpoint/2010/main" val="15559104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8F6F065-22CC-405C-A7D6-80119DB5BB2E}"/>
              </a:ext>
            </a:extLst>
          </p:cNvPr>
          <p:cNvSpPr>
            <a:spLocks noGrp="1"/>
          </p:cNvSpPr>
          <p:nvPr>
            <p:ph type="title"/>
          </p:nvPr>
        </p:nvSpPr>
        <p:spPr/>
        <p:txBody>
          <a:bodyPr>
            <a:noAutofit/>
          </a:bodyPr>
          <a:lstStyle/>
          <a:p>
            <a:pPr algn="ctr"/>
            <a:r>
              <a:rPr lang="ru-RU" sz="3200" b="1" dirty="0"/>
              <a:t>КАКИЕ ОПАСНЫЕ ВЕЩЕСТВА МОГУТ СОДЕРЖАТЬСЯ В ДЕТСКИХ ИГРУШКАХ?</a:t>
            </a:r>
            <a:endParaRPr lang="ru-BY" sz="3200" dirty="0"/>
          </a:p>
        </p:txBody>
      </p:sp>
      <p:sp>
        <p:nvSpPr>
          <p:cNvPr id="3" name="Объект 2">
            <a:extLst>
              <a:ext uri="{FF2B5EF4-FFF2-40B4-BE49-F238E27FC236}">
                <a16:creationId xmlns:a16="http://schemas.microsoft.com/office/drawing/2014/main" id="{37BE8C83-5823-431D-81C4-B6262FC366A6}"/>
              </a:ext>
            </a:extLst>
          </p:cNvPr>
          <p:cNvSpPr>
            <a:spLocks noGrp="1"/>
          </p:cNvSpPr>
          <p:nvPr>
            <p:ph idx="1"/>
          </p:nvPr>
        </p:nvSpPr>
        <p:spPr/>
        <p:txBody>
          <a:bodyPr>
            <a:normAutofit/>
          </a:bodyPr>
          <a:lstStyle/>
          <a:p>
            <a:pPr marL="0" indent="0">
              <a:buNone/>
            </a:pPr>
            <a:r>
              <a:rPr lang="ru-RU" b="1" i="1" u="sng" dirty="0" err="1"/>
              <a:t>Бромированные</a:t>
            </a:r>
            <a:r>
              <a:rPr lang="ru-RU" b="1" i="1" u="sng" dirty="0"/>
              <a:t> огнезащитные средства c-</a:t>
            </a:r>
            <a:r>
              <a:rPr lang="ru-RU" b="1" i="1" u="sng" dirty="0" err="1"/>
              <a:t>pentaBDE</a:t>
            </a:r>
            <a:r>
              <a:rPr lang="ru-RU" b="1" i="1" u="sng" dirty="0"/>
              <a:t>, c-</a:t>
            </a:r>
            <a:r>
              <a:rPr lang="ru-RU" b="1" i="1" u="sng" dirty="0" err="1"/>
              <a:t>octaBDE</a:t>
            </a:r>
            <a:r>
              <a:rPr lang="ru-RU" b="1" i="1" u="sng" dirty="0"/>
              <a:t>, c-</a:t>
            </a:r>
            <a:r>
              <a:rPr lang="ru-RU" b="1" i="1" u="sng" dirty="0" err="1"/>
              <a:t>decaBDE</a:t>
            </a:r>
            <a:endParaRPr lang="ru-RU" b="1" i="1" u="sng" dirty="0"/>
          </a:p>
          <a:p>
            <a:r>
              <a:rPr lang="ru-RU" dirty="0"/>
              <a:t>ПРИМЕНЕНИЕ:  придаёт огнезащитные свойства </a:t>
            </a:r>
          </a:p>
          <a:p>
            <a:r>
              <a:rPr lang="ru-RU" dirty="0"/>
              <a:t>ПРИМЕНЕНИЕ:  мягкие, пластмассовые игрушки, куклы</a:t>
            </a:r>
          </a:p>
          <a:p>
            <a:r>
              <a:rPr lang="ru-RU" dirty="0"/>
              <a:t>ВОЗМОЖНОЕ ВОЗДЕЙСТВИЕ НА ОРГАНИЗМ: обладают свойством </a:t>
            </a:r>
            <a:r>
              <a:rPr lang="ru-RU" dirty="0" err="1"/>
              <a:t>биоаккумуляции</a:t>
            </a:r>
            <a:r>
              <a:rPr lang="ru-RU" dirty="0"/>
              <a:t> (накоплению в живых организмах). Достоверно подтверждённых фактов влияния на организм человека не выявлено, однако способны оказывать негативное влияние на щитовидную железу, почки, могут вызывать нарушение поведенческих реакций, нарушение работы иммунной системы</a:t>
            </a:r>
            <a:endParaRPr lang="ru-BY" dirty="0"/>
          </a:p>
        </p:txBody>
      </p:sp>
      <p:pic>
        <p:nvPicPr>
          <p:cNvPr id="5" name="Рисунок 4">
            <a:extLst>
              <a:ext uri="{FF2B5EF4-FFF2-40B4-BE49-F238E27FC236}">
                <a16:creationId xmlns:a16="http://schemas.microsoft.com/office/drawing/2014/main" id="{A3EFB493-0C07-4985-9193-40727314CB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0" y="5657850"/>
            <a:ext cx="3810000" cy="1200150"/>
          </a:xfrm>
          <a:prstGeom prst="rect">
            <a:avLst/>
          </a:prstGeom>
        </p:spPr>
      </p:pic>
    </p:spTree>
    <p:extLst>
      <p:ext uri="{BB962C8B-B14F-4D97-AF65-F5344CB8AC3E}">
        <p14:creationId xmlns:p14="http://schemas.microsoft.com/office/powerpoint/2010/main" val="75634199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0017E7-C897-41A1-951C-C4B98DE91A9C}"/>
              </a:ext>
            </a:extLst>
          </p:cNvPr>
          <p:cNvSpPr>
            <a:spLocks noGrp="1"/>
          </p:cNvSpPr>
          <p:nvPr>
            <p:ph type="title"/>
          </p:nvPr>
        </p:nvSpPr>
        <p:spPr/>
        <p:txBody>
          <a:bodyPr>
            <a:noAutofit/>
          </a:bodyPr>
          <a:lstStyle/>
          <a:p>
            <a:pPr algn="ctr"/>
            <a:r>
              <a:rPr lang="ru-RU" sz="3200" b="1" dirty="0"/>
              <a:t>КАКИЕ ОПАСНЫЕ ВЕЩЕСТВА МОГУТ СОДЕРЖАТЬСЯ В ДЕТСКИХ ИГРУШКАХ?</a:t>
            </a:r>
            <a:endParaRPr lang="ru-BY" sz="3200" dirty="0"/>
          </a:p>
        </p:txBody>
      </p:sp>
      <p:sp>
        <p:nvSpPr>
          <p:cNvPr id="3" name="Объект 2">
            <a:extLst>
              <a:ext uri="{FF2B5EF4-FFF2-40B4-BE49-F238E27FC236}">
                <a16:creationId xmlns:a16="http://schemas.microsoft.com/office/drawing/2014/main" id="{DA39F69F-5E31-4EB8-8058-F937087D3A66}"/>
              </a:ext>
            </a:extLst>
          </p:cNvPr>
          <p:cNvSpPr>
            <a:spLocks noGrp="1"/>
          </p:cNvSpPr>
          <p:nvPr>
            <p:ph idx="1"/>
          </p:nvPr>
        </p:nvSpPr>
        <p:spPr/>
        <p:txBody>
          <a:bodyPr>
            <a:normAutofit/>
          </a:bodyPr>
          <a:lstStyle/>
          <a:p>
            <a:pPr marL="0" indent="0">
              <a:buNone/>
            </a:pPr>
            <a:r>
              <a:rPr lang="ru-RU" b="1" i="1" u="sng" dirty="0"/>
              <a:t>Фенол </a:t>
            </a:r>
          </a:p>
          <a:p>
            <a:r>
              <a:rPr lang="ru-RU" dirty="0"/>
              <a:t>СВОЙСТВА: используются для придания мягкости пластмассам </a:t>
            </a:r>
          </a:p>
          <a:p>
            <a:r>
              <a:rPr lang="ru-RU" dirty="0"/>
              <a:t>ПРИМЕНЕНИЕ: мягкие, пластмассовые и резиновые игрушки, куклы</a:t>
            </a:r>
            <a:endParaRPr lang="ru-BY" dirty="0"/>
          </a:p>
          <a:p>
            <a:r>
              <a:rPr lang="ru-RU" dirty="0"/>
              <a:t>ВОЗМОЖНОЕ ВОЗДЕЙСТВИЕ НА ОРГАНИЗМ:  может быть причиной головокружения, головных болей, рвоты, нарушения сна, одышки, учащённого сердцебиения; причиной нарушения функций сердца, нервной и дыхательной систем, раздражает слизистые оболочки дыхательных путей и глаз</a:t>
            </a:r>
          </a:p>
        </p:txBody>
      </p:sp>
      <p:pic>
        <p:nvPicPr>
          <p:cNvPr id="5" name="Рисунок 4">
            <a:extLst>
              <a:ext uri="{FF2B5EF4-FFF2-40B4-BE49-F238E27FC236}">
                <a16:creationId xmlns:a16="http://schemas.microsoft.com/office/drawing/2014/main" id="{49F06FCA-F6B5-4081-9C4E-36CAF2B534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0" y="5633815"/>
            <a:ext cx="3810000" cy="1200150"/>
          </a:xfrm>
          <a:prstGeom prst="rect">
            <a:avLst/>
          </a:prstGeom>
        </p:spPr>
      </p:pic>
    </p:spTree>
    <p:extLst>
      <p:ext uri="{BB962C8B-B14F-4D97-AF65-F5344CB8AC3E}">
        <p14:creationId xmlns:p14="http://schemas.microsoft.com/office/powerpoint/2010/main" val="365485193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F3F10CF-4AD2-468F-A77A-F1FF55D7CB2C}"/>
              </a:ext>
            </a:extLst>
          </p:cNvPr>
          <p:cNvSpPr>
            <a:spLocks noGrp="1"/>
          </p:cNvSpPr>
          <p:nvPr>
            <p:ph type="title"/>
          </p:nvPr>
        </p:nvSpPr>
        <p:spPr/>
        <p:txBody>
          <a:bodyPr>
            <a:normAutofit/>
          </a:bodyPr>
          <a:lstStyle/>
          <a:p>
            <a:pPr algn="ctr"/>
            <a:r>
              <a:rPr lang="ru-RU" sz="3200" b="1" dirty="0"/>
              <a:t>КАКИЕ ОПАСНЫЕ ВЕЩЕСТВА МОГУТ СОДЕРЖАТЬСЯ В ДЕТСКИХ ИГРУШКАХ?</a:t>
            </a:r>
            <a:endParaRPr lang="ru-BY" sz="3200" dirty="0"/>
          </a:p>
        </p:txBody>
      </p:sp>
      <p:sp>
        <p:nvSpPr>
          <p:cNvPr id="3" name="Объект 2">
            <a:extLst>
              <a:ext uri="{FF2B5EF4-FFF2-40B4-BE49-F238E27FC236}">
                <a16:creationId xmlns:a16="http://schemas.microsoft.com/office/drawing/2014/main" id="{43A5E4D8-3F6A-47C2-8506-DC1C44DA8329}"/>
              </a:ext>
            </a:extLst>
          </p:cNvPr>
          <p:cNvSpPr>
            <a:spLocks noGrp="1"/>
          </p:cNvSpPr>
          <p:nvPr>
            <p:ph idx="1"/>
          </p:nvPr>
        </p:nvSpPr>
        <p:spPr/>
        <p:txBody>
          <a:bodyPr/>
          <a:lstStyle/>
          <a:p>
            <a:pPr marL="0" indent="0">
              <a:buNone/>
            </a:pPr>
            <a:r>
              <a:rPr lang="ru-RU" b="1" i="1" u="sng" dirty="0"/>
              <a:t>Формальдегид</a:t>
            </a:r>
            <a:r>
              <a:rPr lang="ru-RU" dirty="0"/>
              <a:t> </a:t>
            </a:r>
          </a:p>
          <a:p>
            <a:r>
              <a:rPr lang="ru-RU" dirty="0"/>
              <a:t>СВОЙСТВА: используется в производстве смол, клея, пластиков, красок, текстиля </a:t>
            </a:r>
          </a:p>
          <a:p>
            <a:r>
              <a:rPr lang="ru-RU" dirty="0"/>
              <a:t>ПРИМЕНЕНИЕ: большинство видов игрушек</a:t>
            </a:r>
            <a:endParaRPr lang="ru-BY" dirty="0"/>
          </a:p>
          <a:p>
            <a:r>
              <a:rPr lang="ru-RU" dirty="0"/>
              <a:t>ВОЗМОЖНОЕ ВОЗДЕЙСТВИЕ НА ОРГАНИЗМ: способен вызывать раздражение дыхательных путей, оболочек глаз, аллергические реакции; угнетающе действует на центральную нервную систему; может вызывать дегенеративные поражения печени, почек, сердца и головного мозга </a:t>
            </a:r>
          </a:p>
        </p:txBody>
      </p:sp>
      <p:pic>
        <p:nvPicPr>
          <p:cNvPr id="5" name="Рисунок 4">
            <a:extLst>
              <a:ext uri="{FF2B5EF4-FFF2-40B4-BE49-F238E27FC236}">
                <a16:creationId xmlns:a16="http://schemas.microsoft.com/office/drawing/2014/main" id="{30043BBC-0FD8-4748-B9FD-AEEDAE83DC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0" y="5633815"/>
            <a:ext cx="3810000" cy="1200150"/>
          </a:xfrm>
          <a:prstGeom prst="rect">
            <a:avLst/>
          </a:prstGeom>
        </p:spPr>
      </p:pic>
    </p:spTree>
    <p:extLst>
      <p:ext uri="{BB962C8B-B14F-4D97-AF65-F5344CB8AC3E}">
        <p14:creationId xmlns:p14="http://schemas.microsoft.com/office/powerpoint/2010/main" val="162375570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8" name="Rectangle 4"/>
          <p:cNvSpPr>
            <a:spLocks noGrp="1" noChangeArrowheads="1"/>
          </p:cNvSpPr>
          <p:nvPr>
            <p:ph type="title"/>
          </p:nvPr>
        </p:nvSpPr>
        <p:spPr>
          <a:xfrm>
            <a:off x="1703388" y="115888"/>
            <a:ext cx="7895451" cy="1008856"/>
          </a:xfrm>
        </p:spPr>
        <p:txBody>
          <a:bodyPr>
            <a:normAutofit fontScale="90000"/>
          </a:bodyPr>
          <a:lstStyle/>
          <a:p>
            <a:pPr algn="l"/>
            <a:br>
              <a:rPr lang="ru-RU" altLang="en-US" sz="3600" b="1" dirty="0">
                <a:solidFill>
                  <a:schemeClr val="bg1"/>
                </a:solidFill>
              </a:rPr>
            </a:br>
            <a:br>
              <a:rPr lang="ru-RU" altLang="en-US" sz="3600" b="1" dirty="0">
                <a:solidFill>
                  <a:schemeClr val="bg1"/>
                </a:solidFill>
              </a:rPr>
            </a:br>
            <a:r>
              <a:rPr lang="ru-RU" altLang="en-US" sz="3600" b="1" dirty="0">
                <a:solidFill>
                  <a:schemeClr val="bg1"/>
                </a:solidFill>
              </a:rPr>
              <a:t>МНОГОСТОРОННИЕ ПРИРОДООХРАННЫЕ СОГЛАШЕНИЯ </a:t>
            </a:r>
            <a:r>
              <a:rPr lang="en-GB" altLang="en-US" sz="3600" b="1" dirty="0">
                <a:solidFill>
                  <a:schemeClr val="bg1"/>
                </a:solidFill>
              </a:rPr>
              <a:t>UNEP </a:t>
            </a:r>
            <a:r>
              <a:rPr lang="ru-RU" altLang="en-US" sz="3600" b="1" dirty="0">
                <a:solidFill>
                  <a:schemeClr val="bg1"/>
                </a:solidFill>
              </a:rPr>
              <a:t> И СПМРХВ/</a:t>
            </a:r>
            <a:r>
              <a:rPr lang="en-US" altLang="en-US" sz="3600" b="1" dirty="0">
                <a:solidFill>
                  <a:schemeClr val="bg1"/>
                </a:solidFill>
              </a:rPr>
              <a:t>S</a:t>
            </a:r>
            <a:r>
              <a:rPr lang="en-GB" altLang="en-US" sz="3600" b="1" dirty="0">
                <a:solidFill>
                  <a:schemeClr val="bg1"/>
                </a:solidFill>
              </a:rPr>
              <a:t>AICM</a:t>
            </a:r>
            <a:r>
              <a:rPr lang="en-GB" altLang="en-US" sz="3600" dirty="0">
                <a:solidFill>
                  <a:schemeClr val="bg1"/>
                </a:solidFill>
              </a:rPr>
              <a:t>: </a:t>
            </a:r>
            <a:br>
              <a:rPr lang="en-GB" altLang="en-US" sz="3600" dirty="0">
                <a:solidFill>
                  <a:schemeClr val="bg1"/>
                </a:solidFill>
              </a:rPr>
            </a:br>
            <a:br>
              <a:rPr lang="ru-RU" altLang="en-US" sz="3600" b="1" dirty="0">
                <a:solidFill>
                  <a:schemeClr val="bg1"/>
                </a:solidFill>
              </a:rPr>
            </a:br>
            <a:endParaRPr lang="en-GB" altLang="en-US" sz="3600" i="1" dirty="0">
              <a:solidFill>
                <a:srgbClr val="FFCC66"/>
              </a:solidFill>
            </a:endParaRPr>
          </a:p>
        </p:txBody>
      </p:sp>
      <p:sp>
        <p:nvSpPr>
          <p:cNvPr id="28" name="Rectangle 6"/>
          <p:cNvSpPr>
            <a:spLocks noGrp="1" noChangeArrowheads="1"/>
          </p:cNvSpPr>
          <p:nvPr>
            <p:ph type="sldNum" sz="quarter" idx="12"/>
          </p:nvPr>
        </p:nvSpPr>
        <p:spPr>
          <a:ln/>
        </p:spPr>
        <p:txBody>
          <a:bodyPr/>
          <a:lstStyle/>
          <a:p>
            <a:fld id="{B669E432-75B7-49D4-9841-E5186A4ACB24}" type="slidenum">
              <a:rPr lang="en-US" altLang="en-US"/>
              <a:pPr/>
              <a:t>58</a:t>
            </a:fld>
            <a:endParaRPr lang="en-US" altLang="en-US"/>
          </a:p>
        </p:txBody>
      </p:sp>
      <p:sp>
        <p:nvSpPr>
          <p:cNvPr id="257026" name="Rectangle 2"/>
          <p:cNvSpPr>
            <a:spLocks noChangeArrowheads="1"/>
          </p:cNvSpPr>
          <p:nvPr/>
        </p:nvSpPr>
        <p:spPr bwMode="auto">
          <a:xfrm>
            <a:off x="1524000" y="0"/>
            <a:ext cx="9144000" cy="6858000"/>
          </a:xfrm>
          <a:prstGeom prst="rect">
            <a:avLst/>
          </a:prstGeom>
          <a:solidFill>
            <a:srgbClr val="33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buClr>
                <a:srgbClr val="000000"/>
              </a:buClr>
              <a:buSzPct val="100000"/>
              <a:buFont typeface="Times New Roman" pitchFamily="18" charset="0"/>
              <a:buNone/>
            </a:pPr>
            <a:r>
              <a:rPr lang="ru-RU" altLang="en-US" dirty="0">
                <a:solidFill>
                  <a:schemeClr val="bg1"/>
                </a:solidFill>
              </a:rPr>
              <a:t>м</a:t>
            </a:r>
            <a:endParaRPr lang="en-US" altLang="en-US" dirty="0">
              <a:solidFill>
                <a:schemeClr val="bg1"/>
              </a:solidFill>
            </a:endParaRPr>
          </a:p>
        </p:txBody>
      </p:sp>
      <p:grpSp>
        <p:nvGrpSpPr>
          <p:cNvPr id="257052" name="Group 28"/>
          <p:cNvGrpSpPr>
            <a:grpSpLocks/>
          </p:cNvGrpSpPr>
          <p:nvPr/>
        </p:nvGrpSpPr>
        <p:grpSpPr bwMode="auto">
          <a:xfrm>
            <a:off x="1703514" y="843490"/>
            <a:ext cx="8622595" cy="5745587"/>
            <a:chOff x="-169" y="699"/>
            <a:chExt cx="5655" cy="3471"/>
          </a:xfrm>
        </p:grpSpPr>
        <p:grpSp>
          <p:nvGrpSpPr>
            <p:cNvPr id="257050" name="Group 26"/>
            <p:cNvGrpSpPr>
              <a:grpSpLocks/>
            </p:cNvGrpSpPr>
            <p:nvPr/>
          </p:nvGrpSpPr>
          <p:grpSpPr bwMode="auto">
            <a:xfrm>
              <a:off x="-169" y="699"/>
              <a:ext cx="5655" cy="3471"/>
              <a:chOff x="-169" y="699"/>
              <a:chExt cx="5655" cy="3471"/>
            </a:xfrm>
          </p:grpSpPr>
          <p:sp>
            <p:nvSpPr>
              <p:cNvPr id="257027" name="Cloud"/>
              <p:cNvSpPr>
                <a:spLocks noChangeAspect="1" noEditPoints="1" noChangeArrowheads="1"/>
              </p:cNvSpPr>
              <p:nvPr/>
            </p:nvSpPr>
            <p:spPr bwMode="auto">
              <a:xfrm>
                <a:off x="1389" y="699"/>
                <a:ext cx="3573" cy="204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pPr>
                  <a:spcBef>
                    <a:spcPct val="0"/>
                  </a:spcBef>
                  <a:buFontTx/>
                  <a:buNone/>
                </a:pPr>
                <a:endParaRPr lang="en-US" altLang="en-US"/>
              </a:p>
            </p:txBody>
          </p:sp>
          <p:grpSp>
            <p:nvGrpSpPr>
              <p:cNvPr id="257029" name="Group 5"/>
              <p:cNvGrpSpPr>
                <a:grpSpLocks/>
              </p:cNvGrpSpPr>
              <p:nvPr/>
            </p:nvGrpSpPr>
            <p:grpSpPr bwMode="auto">
              <a:xfrm>
                <a:off x="-169" y="1207"/>
                <a:ext cx="5655" cy="2963"/>
                <a:chOff x="-169" y="1207"/>
                <a:chExt cx="5655" cy="2963"/>
              </a:xfrm>
            </p:grpSpPr>
            <p:sp>
              <p:nvSpPr>
                <p:cNvPr id="257030" name="Oval 6"/>
                <p:cNvSpPr>
                  <a:spLocks noChangeArrowheads="1"/>
                </p:cNvSpPr>
                <p:nvPr/>
              </p:nvSpPr>
              <p:spPr bwMode="auto">
                <a:xfrm>
                  <a:off x="1722" y="1253"/>
                  <a:ext cx="1657" cy="2359"/>
                </a:xfrm>
                <a:prstGeom prst="ellipse">
                  <a:avLst/>
                </a:prstGeom>
                <a:solidFill>
                  <a:srgbClr val="FFFF99">
                    <a:alpha val="8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buFontTx/>
                    <a:buNone/>
                  </a:pPr>
                  <a:endParaRPr lang="ru-RU" altLang="en-US" dirty="0"/>
                </a:p>
                <a:p>
                  <a:pPr algn="ctr">
                    <a:spcBef>
                      <a:spcPct val="0"/>
                    </a:spcBef>
                    <a:buFontTx/>
                    <a:buNone/>
                  </a:pPr>
                  <a:endParaRPr lang="ru-RU" altLang="en-US" dirty="0"/>
                </a:p>
                <a:p>
                  <a:pPr algn="ctr">
                    <a:spcBef>
                      <a:spcPct val="0"/>
                    </a:spcBef>
                    <a:buFontTx/>
                    <a:buNone/>
                  </a:pPr>
                  <a:endParaRPr lang="ru-RU" altLang="en-US" dirty="0"/>
                </a:p>
                <a:p>
                  <a:pPr algn="ctr">
                    <a:spcBef>
                      <a:spcPct val="0"/>
                    </a:spcBef>
                    <a:buFontTx/>
                    <a:buNone/>
                  </a:pPr>
                  <a:endParaRPr lang="ru-RU" altLang="en-US" dirty="0"/>
                </a:p>
                <a:p>
                  <a:pPr algn="ctr">
                    <a:spcBef>
                      <a:spcPct val="0"/>
                    </a:spcBef>
                    <a:buFontTx/>
                    <a:buNone/>
                  </a:pPr>
                  <a:endParaRPr lang="ru-RU" altLang="en-US" dirty="0"/>
                </a:p>
                <a:p>
                  <a:pPr algn="ctr">
                    <a:spcBef>
                      <a:spcPct val="0"/>
                    </a:spcBef>
                    <a:buFontTx/>
                    <a:buNone/>
                  </a:pPr>
                  <a:r>
                    <a:rPr lang="ru-RU" altLang="en-US" b="1" dirty="0" err="1"/>
                    <a:t>Роттердамская</a:t>
                  </a:r>
                  <a:r>
                    <a:rPr lang="ru-RU" altLang="en-US" b="1" dirty="0"/>
                    <a:t> </a:t>
                  </a:r>
                </a:p>
                <a:p>
                  <a:pPr algn="ctr">
                    <a:spcBef>
                      <a:spcPct val="0"/>
                    </a:spcBef>
                    <a:buFontTx/>
                    <a:buNone/>
                  </a:pPr>
                  <a:r>
                    <a:rPr lang="ru-RU" altLang="en-US" b="1" dirty="0"/>
                    <a:t>Конвенция </a:t>
                  </a:r>
                </a:p>
                <a:p>
                  <a:pPr algn="ctr">
                    <a:spcBef>
                      <a:spcPct val="0"/>
                    </a:spcBef>
                    <a:buFontTx/>
                    <a:buNone/>
                  </a:pPr>
                  <a:endParaRPr lang="ru-RU" altLang="en-US" i="1" dirty="0"/>
                </a:p>
                <a:p>
                  <a:pPr algn="ctr">
                    <a:spcBef>
                      <a:spcPct val="0"/>
                    </a:spcBef>
                    <a:buFontTx/>
                    <a:buNone/>
                  </a:pPr>
                  <a:endParaRPr lang="ru-RU" altLang="en-US" i="1" dirty="0"/>
                </a:p>
                <a:p>
                  <a:pPr algn="ctr">
                    <a:spcBef>
                      <a:spcPct val="0"/>
                    </a:spcBef>
                    <a:buFontTx/>
                    <a:buNone/>
                  </a:pPr>
                  <a:endParaRPr lang="ru-RU" altLang="en-US" i="1" dirty="0"/>
                </a:p>
                <a:p>
                  <a:pPr algn="ctr">
                    <a:spcBef>
                      <a:spcPct val="0"/>
                    </a:spcBef>
                    <a:buFontTx/>
                    <a:buNone/>
                  </a:pPr>
                  <a:endParaRPr lang="ru-RU" altLang="en-US" i="1" dirty="0"/>
                </a:p>
                <a:p>
                  <a:pPr algn="ctr">
                    <a:spcBef>
                      <a:spcPct val="0"/>
                    </a:spcBef>
                    <a:buFontTx/>
                    <a:buNone/>
                  </a:pPr>
                  <a:endParaRPr lang="ru-RU" altLang="en-US" i="1" dirty="0"/>
                </a:p>
                <a:p>
                  <a:pPr algn="ctr">
                    <a:spcBef>
                      <a:spcPct val="0"/>
                    </a:spcBef>
                    <a:buFontTx/>
                    <a:buNone/>
                  </a:pPr>
                  <a:endParaRPr lang="en-GB" altLang="en-US" i="1" dirty="0"/>
                </a:p>
              </p:txBody>
            </p:sp>
            <p:sp>
              <p:nvSpPr>
                <p:cNvPr id="257031" name="Oval 7"/>
                <p:cNvSpPr>
                  <a:spLocks noChangeArrowheads="1"/>
                </p:cNvSpPr>
                <p:nvPr/>
              </p:nvSpPr>
              <p:spPr bwMode="auto">
                <a:xfrm>
                  <a:off x="3651" y="1207"/>
                  <a:ext cx="1770" cy="2405"/>
                </a:xfrm>
                <a:prstGeom prst="ellipse">
                  <a:avLst/>
                </a:prstGeom>
                <a:solidFill>
                  <a:srgbClr val="99CCFF">
                    <a:alpha val="85001"/>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buFontTx/>
                    <a:buNone/>
                  </a:pPr>
                  <a:r>
                    <a:rPr lang="ru-RU" altLang="en-US" b="1" dirty="0" err="1"/>
                    <a:t>Базельская</a:t>
                  </a:r>
                  <a:r>
                    <a:rPr lang="ru-RU" altLang="en-US" b="1" dirty="0"/>
                    <a:t> Конвенция</a:t>
                  </a:r>
                </a:p>
                <a:p>
                  <a:pPr algn="ctr">
                    <a:spcBef>
                      <a:spcPct val="0"/>
                    </a:spcBef>
                    <a:buFontTx/>
                    <a:buNone/>
                  </a:pPr>
                  <a:endParaRPr lang="ru-RU" altLang="en-US" b="1" dirty="0"/>
                </a:p>
              </p:txBody>
            </p:sp>
            <p:sp>
              <p:nvSpPr>
                <p:cNvPr id="257032" name="Text Box 8"/>
                <p:cNvSpPr txBox="1">
                  <a:spLocks noChangeArrowheads="1"/>
                </p:cNvSpPr>
                <p:nvPr/>
              </p:nvSpPr>
              <p:spPr bwMode="auto">
                <a:xfrm>
                  <a:off x="1722" y="3928"/>
                  <a:ext cx="3640" cy="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0"/>
                    </a:spcBef>
                    <a:buFontTx/>
                    <a:buNone/>
                  </a:pPr>
                  <a:r>
                    <a:rPr lang="ru-RU" altLang="en-US" sz="2000" b="1" dirty="0">
                      <a:solidFill>
                        <a:schemeClr val="tx2"/>
                      </a:solidFill>
                      <a:latin typeface="Times New Roman" pitchFamily="18" charset="0"/>
                    </a:rPr>
                    <a:t>Полный жизненный цикл химикатов</a:t>
                  </a:r>
                  <a:endParaRPr lang="en-GB" altLang="en-US" sz="2000" b="1" dirty="0">
                    <a:solidFill>
                      <a:schemeClr val="tx2"/>
                    </a:solidFill>
                    <a:latin typeface="Times New Roman" pitchFamily="18" charset="0"/>
                  </a:endParaRPr>
                </a:p>
              </p:txBody>
            </p:sp>
            <p:sp>
              <p:nvSpPr>
                <p:cNvPr id="257033" name="Text Box 9"/>
                <p:cNvSpPr txBox="1">
                  <a:spLocks noChangeArrowheads="1"/>
                </p:cNvSpPr>
                <p:nvPr/>
              </p:nvSpPr>
              <p:spPr bwMode="auto">
                <a:xfrm>
                  <a:off x="-56" y="2160"/>
                  <a:ext cx="1059" cy="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0"/>
                    </a:spcBef>
                    <a:buFontTx/>
                    <a:buNone/>
                  </a:pPr>
                  <a:r>
                    <a:rPr lang="ru-RU" altLang="en-US" sz="2000" dirty="0">
                      <a:solidFill>
                        <a:schemeClr val="bg1"/>
                      </a:solidFill>
                      <a:latin typeface="Times New Roman" pitchFamily="18" charset="0"/>
                    </a:rPr>
                    <a:t>     </a:t>
                  </a:r>
                  <a:r>
                    <a:rPr lang="ru-RU" altLang="en-US" sz="2000" b="1" dirty="0">
                      <a:solidFill>
                        <a:schemeClr val="bg1"/>
                      </a:solidFill>
                      <a:latin typeface="Times New Roman" pitchFamily="18" charset="0"/>
                    </a:rPr>
                    <a:t>СОЗ</a:t>
                  </a:r>
                  <a:endParaRPr lang="en-GB" altLang="en-US" sz="2000" b="1" dirty="0">
                    <a:solidFill>
                      <a:schemeClr val="bg1"/>
                    </a:solidFill>
                    <a:latin typeface="Times New Roman" pitchFamily="18" charset="0"/>
                  </a:endParaRPr>
                </a:p>
              </p:txBody>
            </p:sp>
            <p:grpSp>
              <p:nvGrpSpPr>
                <p:cNvPr id="257034" name="Group 10"/>
                <p:cNvGrpSpPr>
                  <a:grpSpLocks/>
                </p:cNvGrpSpPr>
                <p:nvPr/>
              </p:nvGrpSpPr>
              <p:grpSpPr bwMode="auto">
                <a:xfrm>
                  <a:off x="-169" y="1389"/>
                  <a:ext cx="5655" cy="2519"/>
                  <a:chOff x="-169" y="1389"/>
                  <a:chExt cx="5655" cy="2519"/>
                </a:xfrm>
              </p:grpSpPr>
              <p:grpSp>
                <p:nvGrpSpPr>
                  <p:cNvPr id="257035" name="Group 11"/>
                  <p:cNvGrpSpPr>
                    <a:grpSpLocks/>
                  </p:cNvGrpSpPr>
                  <p:nvPr/>
                </p:nvGrpSpPr>
                <p:grpSpPr bwMode="auto">
                  <a:xfrm>
                    <a:off x="1247" y="1389"/>
                    <a:ext cx="3991" cy="2268"/>
                    <a:chOff x="930" y="1389"/>
                    <a:chExt cx="3991" cy="2268"/>
                  </a:xfrm>
                </p:grpSpPr>
                <p:sp>
                  <p:nvSpPr>
                    <p:cNvPr id="257036" name="Line 12"/>
                    <p:cNvSpPr>
                      <a:spLocks noChangeShapeType="1"/>
                    </p:cNvSpPr>
                    <p:nvPr/>
                  </p:nvSpPr>
                  <p:spPr bwMode="auto">
                    <a:xfrm>
                      <a:off x="930" y="3657"/>
                      <a:ext cx="3991" cy="0"/>
                    </a:xfrm>
                    <a:prstGeom prst="line">
                      <a:avLst/>
                    </a:prstGeom>
                    <a:noFill/>
                    <a:ln w="31750">
                      <a:solidFill>
                        <a:srgbClr val="FFCC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57037" name="Line 13"/>
                    <p:cNvSpPr>
                      <a:spLocks noChangeShapeType="1"/>
                    </p:cNvSpPr>
                    <p:nvPr/>
                  </p:nvSpPr>
                  <p:spPr bwMode="auto">
                    <a:xfrm flipV="1">
                      <a:off x="930" y="1389"/>
                      <a:ext cx="0" cy="2268"/>
                    </a:xfrm>
                    <a:prstGeom prst="line">
                      <a:avLst/>
                    </a:prstGeom>
                    <a:noFill/>
                    <a:ln w="31750">
                      <a:solidFill>
                        <a:srgbClr val="FFCC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57038" name="Text Box 14"/>
                  <p:cNvSpPr txBox="1">
                    <a:spLocks noChangeArrowheads="1"/>
                  </p:cNvSpPr>
                  <p:nvPr/>
                </p:nvSpPr>
                <p:spPr bwMode="auto">
                  <a:xfrm>
                    <a:off x="-169" y="2750"/>
                    <a:ext cx="1473" cy="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0"/>
                      </a:spcBef>
                      <a:buFontTx/>
                      <a:buNone/>
                    </a:pPr>
                    <a:r>
                      <a:rPr lang="ru-RU" altLang="en-US" sz="1600" b="1" dirty="0" err="1">
                        <a:solidFill>
                          <a:schemeClr val="bg1"/>
                        </a:solidFill>
                        <a:latin typeface="Times New Roman" pitchFamily="18" charset="0"/>
                      </a:rPr>
                      <a:t>Галогенизированные</a:t>
                    </a:r>
                    <a:endParaRPr lang="ru-RU" altLang="en-US" sz="1600" b="1" dirty="0">
                      <a:solidFill>
                        <a:schemeClr val="bg1"/>
                      </a:solidFill>
                      <a:latin typeface="Times New Roman" pitchFamily="18" charset="0"/>
                    </a:endParaRPr>
                  </a:p>
                  <a:p>
                    <a:pPr>
                      <a:spcBef>
                        <a:spcPct val="0"/>
                      </a:spcBef>
                      <a:buFontTx/>
                      <a:buNone/>
                    </a:pPr>
                    <a:r>
                      <a:rPr lang="ru-RU" altLang="en-US" sz="1600" b="1" dirty="0">
                        <a:solidFill>
                          <a:schemeClr val="bg1"/>
                        </a:solidFill>
                        <a:latin typeface="Times New Roman" pitchFamily="18" charset="0"/>
                      </a:rPr>
                      <a:t> соединения</a:t>
                    </a:r>
                    <a:endParaRPr lang="en-GB" altLang="en-US" sz="1600" b="1" dirty="0">
                      <a:solidFill>
                        <a:schemeClr val="bg1"/>
                      </a:solidFill>
                      <a:latin typeface="Times New Roman" pitchFamily="18" charset="0"/>
                    </a:endParaRPr>
                  </a:p>
                </p:txBody>
              </p:sp>
              <p:sp>
                <p:nvSpPr>
                  <p:cNvPr id="257039" name="Text Box 15"/>
                  <p:cNvSpPr txBox="1">
                    <a:spLocks noChangeArrowheads="1"/>
                  </p:cNvSpPr>
                  <p:nvPr/>
                </p:nvSpPr>
                <p:spPr bwMode="auto">
                  <a:xfrm>
                    <a:off x="-56" y="1481"/>
                    <a:ext cx="1279" cy="5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0"/>
                      </a:spcBef>
                      <a:buFontTx/>
                      <a:buNone/>
                    </a:pPr>
                    <a:r>
                      <a:rPr lang="ru-RU" altLang="en-US" sz="1600" b="1" dirty="0">
                        <a:solidFill>
                          <a:schemeClr val="bg1"/>
                        </a:solidFill>
                        <a:latin typeface="Times New Roman" pitchFamily="18" charset="0"/>
                      </a:rPr>
                      <a:t>Химикаты, вызывающие беспокойство</a:t>
                    </a:r>
                    <a:endParaRPr lang="en-GB" altLang="en-US" sz="1600" b="1" dirty="0">
                      <a:solidFill>
                        <a:schemeClr val="bg1"/>
                      </a:solidFill>
                      <a:latin typeface="Times New Roman" pitchFamily="18" charset="0"/>
                    </a:endParaRPr>
                  </a:p>
                </p:txBody>
              </p:sp>
              <p:sp>
                <p:nvSpPr>
                  <p:cNvPr id="257040" name="Text Box 16"/>
                  <p:cNvSpPr txBox="1">
                    <a:spLocks noChangeArrowheads="1"/>
                  </p:cNvSpPr>
                  <p:nvPr/>
                </p:nvSpPr>
                <p:spPr bwMode="auto">
                  <a:xfrm>
                    <a:off x="2336" y="3702"/>
                    <a:ext cx="629" cy="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FontTx/>
                      <a:buNone/>
                    </a:pPr>
                    <a:r>
                      <a:rPr lang="ru-RU" altLang="en-US" sz="1600" dirty="0">
                        <a:solidFill>
                          <a:srgbClr val="FFFF99"/>
                        </a:solidFill>
                        <a:latin typeface="Times New Roman" pitchFamily="18" charset="0"/>
                      </a:rPr>
                      <a:t>Продажа</a:t>
                    </a:r>
                    <a:endParaRPr lang="en-GB" altLang="en-US" sz="1600" dirty="0">
                      <a:solidFill>
                        <a:srgbClr val="FFFF99"/>
                      </a:solidFill>
                      <a:latin typeface="Times New Roman" pitchFamily="18" charset="0"/>
                    </a:endParaRPr>
                  </a:p>
                </p:txBody>
              </p:sp>
              <p:sp>
                <p:nvSpPr>
                  <p:cNvPr id="257041" name="Text Box 17"/>
                  <p:cNvSpPr txBox="1">
                    <a:spLocks noChangeArrowheads="1"/>
                  </p:cNvSpPr>
                  <p:nvPr/>
                </p:nvSpPr>
                <p:spPr bwMode="auto">
                  <a:xfrm>
                    <a:off x="4195" y="3702"/>
                    <a:ext cx="1291" cy="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FontTx/>
                      <a:buNone/>
                    </a:pPr>
                    <a:r>
                      <a:rPr lang="ru-RU" altLang="en-US" sz="1600" dirty="0">
                        <a:solidFill>
                          <a:srgbClr val="FFFF99"/>
                        </a:solidFill>
                        <a:latin typeface="Times New Roman" pitchFamily="18" charset="0"/>
                      </a:rPr>
                      <a:t>Утилизация отходов</a:t>
                    </a:r>
                    <a:endParaRPr lang="en-GB" altLang="en-US" sz="1600" dirty="0">
                      <a:solidFill>
                        <a:srgbClr val="FFFF99"/>
                      </a:solidFill>
                      <a:latin typeface="Times New Roman" pitchFamily="18" charset="0"/>
                    </a:endParaRPr>
                  </a:p>
                </p:txBody>
              </p:sp>
              <p:sp>
                <p:nvSpPr>
                  <p:cNvPr id="257042" name="Text Box 18"/>
                  <p:cNvSpPr txBox="1">
                    <a:spLocks noChangeArrowheads="1"/>
                  </p:cNvSpPr>
                  <p:nvPr/>
                </p:nvSpPr>
                <p:spPr bwMode="auto">
                  <a:xfrm>
                    <a:off x="1255" y="3703"/>
                    <a:ext cx="921" cy="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FontTx/>
                      <a:buNone/>
                    </a:pPr>
                    <a:r>
                      <a:rPr lang="ru-RU" altLang="en-US" sz="1600" dirty="0">
                        <a:solidFill>
                          <a:srgbClr val="FFFF99"/>
                        </a:solidFill>
                        <a:latin typeface="Times New Roman" pitchFamily="18" charset="0"/>
                      </a:rPr>
                      <a:t>Производство</a:t>
                    </a:r>
                    <a:endParaRPr lang="en-GB" altLang="en-US" sz="1600" dirty="0">
                      <a:solidFill>
                        <a:srgbClr val="FFFF99"/>
                      </a:solidFill>
                      <a:latin typeface="Times New Roman" pitchFamily="18" charset="0"/>
                    </a:endParaRPr>
                  </a:p>
                </p:txBody>
              </p:sp>
              <p:sp>
                <p:nvSpPr>
                  <p:cNvPr id="257043" name="Text Box 19"/>
                  <p:cNvSpPr txBox="1">
                    <a:spLocks noChangeArrowheads="1"/>
                  </p:cNvSpPr>
                  <p:nvPr/>
                </p:nvSpPr>
                <p:spPr bwMode="auto">
                  <a:xfrm>
                    <a:off x="3244" y="3702"/>
                    <a:ext cx="990" cy="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FontTx/>
                      <a:buNone/>
                    </a:pPr>
                    <a:r>
                      <a:rPr lang="ru-RU" altLang="en-US" sz="1600" dirty="0">
                        <a:solidFill>
                          <a:srgbClr val="FFFF99"/>
                        </a:solidFill>
                        <a:latin typeface="Times New Roman" pitchFamily="18" charset="0"/>
                      </a:rPr>
                      <a:t>Использование</a:t>
                    </a:r>
                    <a:endParaRPr lang="en-GB" altLang="en-US" sz="1600" dirty="0">
                      <a:solidFill>
                        <a:srgbClr val="FFFF99"/>
                      </a:solidFill>
                      <a:latin typeface="Times New Roman" pitchFamily="18" charset="0"/>
                    </a:endParaRPr>
                  </a:p>
                </p:txBody>
              </p:sp>
            </p:grpSp>
            <p:sp>
              <p:nvSpPr>
                <p:cNvPr id="257044" name="Oval 20"/>
                <p:cNvSpPr>
                  <a:spLocks noChangeArrowheads="1"/>
                </p:cNvSpPr>
                <p:nvPr/>
              </p:nvSpPr>
              <p:spPr bwMode="auto">
                <a:xfrm>
                  <a:off x="1338" y="3113"/>
                  <a:ext cx="4083" cy="272"/>
                </a:xfrm>
                <a:prstGeom prst="ellipse">
                  <a:avLst/>
                </a:prstGeom>
                <a:solidFill>
                  <a:srgbClr val="FF99CC">
                    <a:alpha val="64999"/>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buFontTx/>
                    <a:buNone/>
                  </a:pPr>
                  <a:r>
                    <a:rPr lang="ru-RU" altLang="en-US" sz="1600" b="1" dirty="0"/>
                    <a:t>Стокгольмская конвенция</a:t>
                  </a:r>
                  <a:r>
                    <a:rPr lang="en-GB" altLang="en-US" sz="1600" b="1" dirty="0"/>
                    <a:t>:</a:t>
                  </a:r>
                  <a:r>
                    <a:rPr lang="en-GB" altLang="en-US" b="1" dirty="0"/>
                    <a:t>  </a:t>
                  </a:r>
                  <a:r>
                    <a:rPr lang="ru-RU" altLang="en-US" b="1" dirty="0"/>
                    <a:t>стойкие органические загрязнители</a:t>
                  </a:r>
                  <a:endParaRPr lang="en-GB" altLang="en-US" b="1" i="1" dirty="0"/>
                </a:p>
              </p:txBody>
            </p:sp>
          </p:grpSp>
        </p:grpSp>
        <p:sp>
          <p:nvSpPr>
            <p:cNvPr id="257045" name="Oval 21"/>
            <p:cNvSpPr>
              <a:spLocks noChangeArrowheads="1"/>
            </p:cNvSpPr>
            <p:nvPr/>
          </p:nvSpPr>
          <p:spPr bwMode="auto">
            <a:xfrm>
              <a:off x="1292" y="3385"/>
              <a:ext cx="3946" cy="226"/>
            </a:xfrm>
            <a:prstGeom prst="ellipse">
              <a:avLst/>
            </a:prstGeom>
            <a:solidFill>
              <a:srgbClr val="CCFFCC">
                <a:alpha val="64999"/>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buFontTx/>
                <a:buNone/>
              </a:pPr>
              <a:r>
                <a:rPr lang="ru-RU" altLang="en-US" b="1" i="1" dirty="0"/>
                <a:t>Конвенция </a:t>
              </a:r>
              <a:r>
                <a:rPr lang="ru-RU" altLang="en-US" b="1" i="1" dirty="0" err="1"/>
                <a:t>Минамата</a:t>
              </a:r>
              <a:r>
                <a:rPr lang="ru-RU" altLang="en-US" b="1" i="1" dirty="0"/>
                <a:t> о ртути</a:t>
              </a:r>
              <a:endParaRPr lang="en-GB" altLang="en-US" b="1" i="1" dirty="0"/>
            </a:p>
          </p:txBody>
        </p:sp>
        <p:sp>
          <p:nvSpPr>
            <p:cNvPr id="257046" name="Text Box 22"/>
            <p:cNvSpPr txBox="1">
              <a:spLocks noChangeArrowheads="1"/>
            </p:cNvSpPr>
            <p:nvPr/>
          </p:nvSpPr>
          <p:spPr bwMode="auto">
            <a:xfrm>
              <a:off x="-56" y="3385"/>
              <a:ext cx="1252" cy="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FontTx/>
                <a:buNone/>
              </a:pPr>
              <a:r>
                <a:rPr lang="ru-RU" altLang="en-US" sz="1600" b="1" dirty="0">
                  <a:solidFill>
                    <a:schemeClr val="bg1"/>
                  </a:solidFill>
                  <a:latin typeface="Times New Roman" pitchFamily="18" charset="0"/>
                </a:rPr>
                <a:t>Тяжелые металлы</a:t>
              </a:r>
              <a:endParaRPr lang="en-GB" altLang="en-US" sz="1600" b="1" dirty="0">
                <a:solidFill>
                  <a:schemeClr val="bg1"/>
                </a:solidFill>
                <a:latin typeface="Times New Roman" pitchFamily="18" charset="0"/>
              </a:endParaRPr>
            </a:p>
          </p:txBody>
        </p:sp>
        <p:sp>
          <p:nvSpPr>
            <p:cNvPr id="257048" name="Oval 24"/>
            <p:cNvSpPr>
              <a:spLocks noChangeArrowheads="1"/>
            </p:cNvSpPr>
            <p:nvPr/>
          </p:nvSpPr>
          <p:spPr bwMode="auto">
            <a:xfrm>
              <a:off x="1292" y="2840"/>
              <a:ext cx="3946" cy="272"/>
            </a:xfrm>
            <a:prstGeom prst="ellipse">
              <a:avLst/>
            </a:prstGeom>
            <a:solidFill>
              <a:srgbClr val="993366">
                <a:alpha val="64999"/>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buFontTx/>
                <a:buNone/>
              </a:pPr>
              <a:r>
                <a:rPr lang="ru-RU" altLang="en-US" sz="1600" b="1" dirty="0" err="1"/>
                <a:t>Монреальский</a:t>
              </a:r>
              <a:r>
                <a:rPr lang="ru-RU" altLang="en-US" sz="1600" b="1" dirty="0"/>
                <a:t> протокол</a:t>
              </a:r>
              <a:r>
                <a:rPr lang="en-GB" altLang="en-US" b="1" dirty="0"/>
                <a:t>: </a:t>
              </a:r>
              <a:r>
                <a:rPr lang="ru-RU" altLang="en-US" b="1" dirty="0" err="1"/>
                <a:t>озонразрушающие</a:t>
              </a:r>
              <a:r>
                <a:rPr lang="ru-RU" altLang="en-US" b="1" dirty="0"/>
                <a:t> вещества</a:t>
              </a:r>
              <a:endParaRPr lang="en-GB" altLang="en-US" b="1" i="1" dirty="0"/>
            </a:p>
          </p:txBody>
        </p:sp>
        <p:sp>
          <p:nvSpPr>
            <p:cNvPr id="257049" name="Text Box 25"/>
            <p:cNvSpPr txBox="1">
              <a:spLocks noChangeArrowheads="1"/>
            </p:cNvSpPr>
            <p:nvPr/>
          </p:nvSpPr>
          <p:spPr bwMode="auto">
            <a:xfrm>
              <a:off x="2971" y="1118"/>
              <a:ext cx="1131"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FontTx/>
                <a:buNone/>
              </a:pPr>
              <a:r>
                <a:rPr lang="en-GB" altLang="en-US" b="1" dirty="0"/>
                <a:t>SAICM:</a:t>
              </a:r>
              <a:r>
                <a:rPr lang="ru-RU" altLang="en-US" b="1" dirty="0"/>
                <a:t>СПМРХВ</a:t>
              </a:r>
              <a:endParaRPr lang="en-GB" altLang="en-US" b="1" dirty="0"/>
            </a:p>
          </p:txBody>
        </p:sp>
      </p:grpSp>
    </p:spTree>
    <p:extLst>
      <p:ext uri="{BB962C8B-B14F-4D97-AF65-F5344CB8AC3E}">
        <p14:creationId xmlns:p14="http://schemas.microsoft.com/office/powerpoint/2010/main" val="28819664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81138" y="274638"/>
            <a:ext cx="8029662" cy="1143000"/>
          </a:xfrm>
        </p:spPr>
        <p:txBody>
          <a:bodyPr>
            <a:normAutofit fontScale="90000"/>
          </a:bodyPr>
          <a:lstStyle/>
          <a:p>
            <a:pPr algn="ctr"/>
            <a:r>
              <a:rPr lang="ru-RU" sz="3200" b="1" dirty="0">
                <a:solidFill>
                  <a:srgbClr val="FF0000"/>
                </a:solidFill>
              </a:rPr>
              <a:t>Саммит ООН по устойчивому развитию</a:t>
            </a:r>
            <a:br>
              <a:rPr lang="ru-RU" sz="3200" b="1" dirty="0">
                <a:solidFill>
                  <a:srgbClr val="FF0000"/>
                </a:solidFill>
              </a:rPr>
            </a:br>
            <a:r>
              <a:rPr lang="ru-RU" sz="3200" b="1" dirty="0">
                <a:solidFill>
                  <a:srgbClr val="FF0000"/>
                </a:solidFill>
              </a:rPr>
              <a:t>(сентябрь 2015 г., Нью-Йорк)</a:t>
            </a:r>
            <a:br>
              <a:rPr lang="ru-RU" sz="3200" b="1" dirty="0">
                <a:solidFill>
                  <a:srgbClr val="FF0000"/>
                </a:solidFill>
              </a:rPr>
            </a:br>
            <a:endParaRPr lang="ru-RU" sz="3200" b="1" dirty="0">
              <a:solidFill>
                <a:srgbClr val="FF0000"/>
              </a:solidFill>
            </a:endParaRPr>
          </a:p>
        </p:txBody>
      </p:sp>
      <p:sp>
        <p:nvSpPr>
          <p:cNvPr id="4" name="Содержимое 3"/>
          <p:cNvSpPr>
            <a:spLocks noGrp="1"/>
          </p:cNvSpPr>
          <p:nvPr>
            <p:ph idx="1"/>
          </p:nvPr>
        </p:nvSpPr>
        <p:spPr>
          <a:xfrm>
            <a:off x="1991544" y="1556792"/>
            <a:ext cx="8229600" cy="5112568"/>
          </a:xfrm>
        </p:spPr>
        <p:txBody>
          <a:bodyPr>
            <a:normAutofit fontScale="25000" lnSpcReduction="20000"/>
          </a:bodyPr>
          <a:lstStyle/>
          <a:p>
            <a:pPr marL="0" indent="0" algn="just">
              <a:spcBef>
                <a:spcPts val="0"/>
              </a:spcBef>
              <a:buNone/>
              <a:defRPr/>
            </a:pPr>
            <a:r>
              <a:rPr lang="ru-RU" sz="11200" dirty="0"/>
              <a:t>Цель 3.9 – к 2030 г. Существенно сократить количество случаев смерти, заболеваний и отравлений в результате воздействия опасных химических веществ и загрязнения воздуха, воды и почвы.</a:t>
            </a:r>
          </a:p>
          <a:p>
            <a:pPr marL="0" indent="0" algn="just">
              <a:spcBef>
                <a:spcPts val="0"/>
              </a:spcBef>
              <a:buNone/>
              <a:defRPr/>
            </a:pPr>
            <a:endParaRPr lang="ru-RU" sz="11200" dirty="0"/>
          </a:p>
          <a:p>
            <a:pPr marL="0" indent="0" algn="just">
              <a:spcBef>
                <a:spcPts val="0"/>
              </a:spcBef>
              <a:buNone/>
              <a:defRPr/>
            </a:pPr>
            <a:r>
              <a:rPr lang="ru-RU" sz="11200" dirty="0"/>
              <a:t>Цель 12.4 – к 2020 г. добиться экологически рационального использования химических веществ и отходов на протяжении всего их жизненного цикла в </a:t>
            </a:r>
            <a:r>
              <a:rPr lang="ru-RU" sz="11200" dirty="0" err="1"/>
              <a:t>соотвествии</a:t>
            </a:r>
            <a:r>
              <a:rPr lang="ru-RU" sz="11200" dirty="0"/>
              <a:t> с согласованными международными принципами и свести к минимуму их негативное воздействие на здоровье людей и окружающую среду. </a:t>
            </a:r>
          </a:p>
          <a:p>
            <a:endParaRPr lang="ru-RU" dirty="0"/>
          </a:p>
        </p:txBody>
      </p:sp>
    </p:spTree>
    <p:extLst>
      <p:ext uri="{BB962C8B-B14F-4D97-AF65-F5344CB8AC3E}">
        <p14:creationId xmlns:p14="http://schemas.microsoft.com/office/powerpoint/2010/main" val="2868881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FEE8B60-A340-432E-9FAD-C7F6973F738C}"/>
              </a:ext>
            </a:extLst>
          </p:cNvPr>
          <p:cNvSpPr>
            <a:spLocks noGrp="1"/>
          </p:cNvSpPr>
          <p:nvPr>
            <p:ph type="title"/>
          </p:nvPr>
        </p:nvSpPr>
        <p:spPr>
          <a:xfrm>
            <a:off x="2592925" y="624110"/>
            <a:ext cx="7683589" cy="869130"/>
          </a:xfrm>
        </p:spPr>
        <p:txBody>
          <a:bodyPr/>
          <a:lstStyle/>
          <a:p>
            <a:pPr algn="ctr"/>
            <a:r>
              <a:rPr lang="ru-RU" b="1" i="1" dirty="0"/>
              <a:t>ПОЧЕМУ ЭТО ВАЖНО</a:t>
            </a:r>
            <a:r>
              <a:rPr lang="en-US" b="1" i="1" dirty="0"/>
              <a:t>?</a:t>
            </a:r>
            <a:endParaRPr lang="ru-BY" b="1" i="1" dirty="0"/>
          </a:p>
        </p:txBody>
      </p:sp>
      <p:sp>
        <p:nvSpPr>
          <p:cNvPr id="3" name="Объект 2">
            <a:extLst>
              <a:ext uri="{FF2B5EF4-FFF2-40B4-BE49-F238E27FC236}">
                <a16:creationId xmlns:a16="http://schemas.microsoft.com/office/drawing/2014/main" id="{25F293E6-63B9-4C8F-8E6B-67DD46ADD7B1}"/>
              </a:ext>
            </a:extLst>
          </p:cNvPr>
          <p:cNvSpPr>
            <a:spLocks noGrp="1"/>
          </p:cNvSpPr>
          <p:nvPr>
            <p:ph idx="1"/>
          </p:nvPr>
        </p:nvSpPr>
        <p:spPr>
          <a:xfrm>
            <a:off x="838200" y="1551963"/>
            <a:ext cx="10515600" cy="4625000"/>
          </a:xfrm>
        </p:spPr>
        <p:txBody>
          <a:bodyPr>
            <a:noAutofit/>
          </a:bodyPr>
          <a:lstStyle/>
          <a:p>
            <a:pPr>
              <a:lnSpc>
                <a:spcPct val="120000"/>
              </a:lnSpc>
              <a:spcBef>
                <a:spcPts val="0"/>
              </a:spcBef>
              <a:buFont typeface="Wingdings" panose="05000000000000000000" pitchFamily="2" charset="2"/>
              <a:buChar char="Ø"/>
            </a:pPr>
            <a:r>
              <a:rPr lang="ru-RU" sz="2400" b="1" dirty="0">
                <a:latin typeface="Times New Roman" panose="02020603050405020304" pitchFamily="18" charset="0"/>
                <a:cs typeface="Times New Roman" panose="02020603050405020304" pitchFamily="18" charset="0"/>
              </a:rPr>
              <a:t>Исходные двенадцать СОЗ – это альдрин, </a:t>
            </a:r>
            <a:r>
              <a:rPr lang="ru-RU" sz="2400" b="1" dirty="0" err="1">
                <a:latin typeface="Times New Roman" panose="02020603050405020304" pitchFamily="18" charset="0"/>
                <a:cs typeface="Times New Roman" panose="02020603050405020304" pitchFamily="18" charset="0"/>
              </a:rPr>
              <a:t>хлордан</a:t>
            </a:r>
            <a:r>
              <a:rPr lang="ru-RU" sz="2400" b="1" dirty="0">
                <a:latin typeface="Times New Roman" panose="02020603050405020304" pitchFamily="18" charset="0"/>
                <a:cs typeface="Times New Roman" panose="02020603050405020304" pitchFamily="18" charset="0"/>
              </a:rPr>
              <a:t>, ДДТ, дильдрин, </a:t>
            </a:r>
            <a:r>
              <a:rPr lang="ru-RU" sz="2400" b="1" dirty="0" err="1">
                <a:latin typeface="Times New Roman" panose="02020603050405020304" pitchFamily="18" charset="0"/>
                <a:cs typeface="Times New Roman" panose="02020603050405020304" pitchFamily="18" charset="0"/>
              </a:rPr>
              <a:t>эндрин</a:t>
            </a:r>
            <a:r>
              <a:rPr lang="ru-RU" sz="2400" b="1" dirty="0">
                <a:latin typeface="Times New Roman" panose="02020603050405020304" pitchFamily="18" charset="0"/>
                <a:cs typeface="Times New Roman" panose="02020603050405020304" pitchFamily="18" charset="0"/>
              </a:rPr>
              <a:t>, гептахлор, </a:t>
            </a:r>
            <a:r>
              <a:rPr lang="ru-RU" sz="2400" b="1" dirty="0" err="1">
                <a:latin typeface="Times New Roman" panose="02020603050405020304" pitchFamily="18" charset="0"/>
                <a:cs typeface="Times New Roman" panose="02020603050405020304" pitchFamily="18" charset="0"/>
              </a:rPr>
              <a:t>гексахлорбензол</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мирекс</a:t>
            </a:r>
            <a:r>
              <a:rPr lang="ru-RU" sz="2400" b="1" dirty="0">
                <a:latin typeface="Times New Roman" panose="02020603050405020304" pitchFamily="18" charset="0"/>
                <a:cs typeface="Times New Roman" panose="02020603050405020304" pitchFamily="18" charset="0"/>
              </a:rPr>
              <a:t>, токсафен, полихлорированные дифенилы (ПХД), а также диоксины и фураны (непреднамеренно образованные побочные продукты в результате неполного сгорания или химических реакций).</a:t>
            </a:r>
          </a:p>
          <a:p>
            <a:pPr>
              <a:lnSpc>
                <a:spcPct val="120000"/>
              </a:lnSpc>
              <a:spcBef>
                <a:spcPts val="0"/>
              </a:spcBef>
              <a:buFont typeface="Wingdings" panose="05000000000000000000" pitchFamily="2" charset="2"/>
              <a:buChar char="Ø"/>
            </a:pPr>
            <a:endPar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spcBef>
                <a:spcPts val="0"/>
              </a:spcBef>
              <a:buFont typeface="Wingdings" panose="05000000000000000000" pitchFamily="2" charset="2"/>
              <a:buChar char="Ø"/>
            </a:pPr>
            <a:r>
              <a:rPr lang="ru-BY"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Интенсивное применение пестицидов неблагоприятно влияет на условия труда, экологическую обстановку и уровень здоровья сельского населения. </a:t>
            </a:r>
            <a:endPar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20000"/>
              </a:lnSpc>
              <a:spcBef>
                <a:spcPts val="0"/>
              </a:spcBef>
            </a:pPr>
            <a:endParaRPr lang="ru-RU"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id="{6DEB1769-4E0C-4BFF-9D58-5C4D6C5BF4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44961" y="16474"/>
            <a:ext cx="1647039" cy="1647039"/>
          </a:xfrm>
          <a:prstGeom prst="rect">
            <a:avLst/>
          </a:prstGeom>
        </p:spPr>
      </p:pic>
    </p:spTree>
    <p:extLst>
      <p:ext uri="{BB962C8B-B14F-4D97-AF65-F5344CB8AC3E}">
        <p14:creationId xmlns:p14="http://schemas.microsoft.com/office/powerpoint/2010/main" val="20036676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143672" y="274638"/>
            <a:ext cx="5976664" cy="994122"/>
          </a:xfrm>
        </p:spPr>
        <p:txBody>
          <a:bodyPr>
            <a:normAutofit/>
          </a:bodyPr>
          <a:lstStyle/>
          <a:p>
            <a:r>
              <a:rPr lang="ru-RU" sz="3600" b="1" dirty="0"/>
              <a:t>СПМРХВ/</a:t>
            </a:r>
            <a:r>
              <a:rPr lang="en-US" sz="3600" b="1" dirty="0"/>
              <a:t>SAICM</a:t>
            </a:r>
            <a:endParaRPr lang="ru-RU" sz="3600" b="1" dirty="0"/>
          </a:p>
        </p:txBody>
      </p:sp>
      <p:sp>
        <p:nvSpPr>
          <p:cNvPr id="3" name="Прямоугольник 2"/>
          <p:cNvSpPr/>
          <p:nvPr/>
        </p:nvSpPr>
        <p:spPr>
          <a:xfrm>
            <a:off x="1919536" y="1142000"/>
            <a:ext cx="8424936" cy="3785652"/>
          </a:xfrm>
          <a:prstGeom prst="rect">
            <a:avLst/>
          </a:prstGeom>
        </p:spPr>
        <p:txBody>
          <a:bodyPr wrap="square">
            <a:spAutoFit/>
          </a:bodyPr>
          <a:lstStyle/>
          <a:p>
            <a:pPr algn="just" fontAlgn="base"/>
            <a:r>
              <a:rPr lang="ru-RU" sz="2400" b="1" dirty="0"/>
              <a:t>Стратегический подход к международному регулированию химических веществ </a:t>
            </a:r>
            <a:r>
              <a:rPr lang="ru-RU" sz="2400" dirty="0"/>
              <a:t>(</a:t>
            </a:r>
            <a:r>
              <a:rPr lang="ru-RU" sz="2400" b="1" dirty="0"/>
              <a:t>СПМРХВ</a:t>
            </a:r>
            <a:r>
              <a:rPr lang="ru-RU" sz="2400" dirty="0"/>
              <a:t>) (англ.</a:t>
            </a:r>
            <a:r>
              <a:rPr lang="ru-RU" sz="2400" b="1" dirty="0"/>
              <a:t> SAICM</a:t>
            </a:r>
            <a:r>
              <a:rPr lang="ru-RU" sz="2400" dirty="0"/>
              <a:t> </a:t>
            </a:r>
            <a:r>
              <a:rPr lang="ru-RU" sz="2400" dirty="0" err="1"/>
              <a:t>Strategic</a:t>
            </a:r>
            <a:r>
              <a:rPr lang="ru-RU" sz="2400" dirty="0"/>
              <a:t> </a:t>
            </a:r>
            <a:r>
              <a:rPr lang="ru-RU" sz="2400" dirty="0" err="1"/>
              <a:t>Approach</a:t>
            </a:r>
            <a:r>
              <a:rPr lang="ru-RU" sz="2400" dirty="0"/>
              <a:t> </a:t>
            </a:r>
            <a:r>
              <a:rPr lang="ru-RU" sz="2400" dirty="0" err="1"/>
              <a:t>to</a:t>
            </a:r>
            <a:r>
              <a:rPr lang="ru-RU" sz="2400" dirty="0"/>
              <a:t> </a:t>
            </a:r>
            <a:r>
              <a:rPr lang="ru-RU" sz="2400" dirty="0" err="1"/>
              <a:t>International</a:t>
            </a:r>
            <a:r>
              <a:rPr lang="ru-RU" sz="2400" dirty="0"/>
              <a:t> </a:t>
            </a:r>
            <a:r>
              <a:rPr lang="ru-RU" sz="2400" dirty="0" err="1"/>
              <a:t>Chemicals</a:t>
            </a:r>
            <a:r>
              <a:rPr lang="ru-RU" sz="2400" dirty="0"/>
              <a:t> </a:t>
            </a:r>
            <a:r>
              <a:rPr lang="ru-RU" sz="2400" dirty="0" err="1"/>
              <a:t>Management</a:t>
            </a:r>
            <a:r>
              <a:rPr lang="en-US" sz="2400" dirty="0"/>
              <a:t>)</a:t>
            </a:r>
            <a:r>
              <a:rPr lang="ru-RU" sz="2400" dirty="0"/>
              <a:t> был принят на Международной конференции ООН по регулированию химических веществ 6 февраля 2006 года в Дубае (ОАЭ).</a:t>
            </a:r>
          </a:p>
          <a:p>
            <a:pPr algn="just" fontAlgn="base"/>
            <a:r>
              <a:rPr lang="ru-RU" sz="2400" dirty="0"/>
              <a:t>СПМРХВ является рамочной основой международной политики по рациональному регулированию химических веществ (ХВ).</a:t>
            </a:r>
          </a:p>
        </p:txBody>
      </p:sp>
    </p:spTree>
    <p:extLst>
      <p:ext uri="{BB962C8B-B14F-4D97-AF65-F5344CB8AC3E}">
        <p14:creationId xmlns:p14="http://schemas.microsoft.com/office/powerpoint/2010/main" val="34310068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СПМРХВ</a:t>
            </a:r>
          </a:p>
        </p:txBody>
      </p:sp>
      <p:sp>
        <p:nvSpPr>
          <p:cNvPr id="3" name="Прямоугольник 2"/>
          <p:cNvSpPr/>
          <p:nvPr/>
        </p:nvSpPr>
        <p:spPr>
          <a:xfrm>
            <a:off x="1775520" y="612845"/>
            <a:ext cx="8640960" cy="5416868"/>
          </a:xfrm>
          <a:prstGeom prst="rect">
            <a:avLst/>
          </a:prstGeom>
        </p:spPr>
        <p:txBody>
          <a:bodyPr wrap="square">
            <a:spAutoFit/>
          </a:bodyPr>
          <a:lstStyle/>
          <a:p>
            <a:endParaRPr lang="ru-RU" dirty="0"/>
          </a:p>
          <a:p>
            <a:endParaRPr lang="ru-RU" dirty="0"/>
          </a:p>
          <a:p>
            <a:pPr algn="just"/>
            <a:r>
              <a:rPr lang="ru-RU" sz="2200" dirty="0"/>
              <a:t>СПМРХВ включает семь участвующих организаций:</a:t>
            </a:r>
          </a:p>
          <a:p>
            <a:pPr algn="just"/>
            <a:r>
              <a:rPr lang="ru-RU" sz="2200" dirty="0"/>
              <a:t> - продовольственную и сельскохозяйственную организацию ООН (</a:t>
            </a:r>
            <a:r>
              <a:rPr lang="ru-RU" sz="2200" b="1" dirty="0"/>
              <a:t>ФАО</a:t>
            </a:r>
            <a:r>
              <a:rPr lang="ru-RU" sz="2200" dirty="0"/>
              <a:t>), </a:t>
            </a:r>
          </a:p>
          <a:p>
            <a:pPr marL="285750" indent="-285750" algn="just">
              <a:buFontTx/>
              <a:buChar char="-"/>
            </a:pPr>
            <a:r>
              <a:rPr lang="ru-RU" sz="2200" dirty="0"/>
              <a:t>международную организацию труда (</a:t>
            </a:r>
            <a:r>
              <a:rPr lang="ru-RU" sz="2200" b="1" dirty="0"/>
              <a:t>МОТ</a:t>
            </a:r>
            <a:r>
              <a:rPr lang="ru-RU" sz="2200" dirty="0"/>
              <a:t>), </a:t>
            </a:r>
          </a:p>
          <a:p>
            <a:pPr marL="285750" indent="-285750" algn="just">
              <a:buFontTx/>
              <a:buChar char="-"/>
            </a:pPr>
            <a:r>
              <a:rPr lang="ru-RU" sz="2200" dirty="0"/>
              <a:t>Программу по охране окружающей среды ООН (</a:t>
            </a:r>
            <a:r>
              <a:rPr lang="ru-RU" sz="2200" b="1" dirty="0"/>
              <a:t>ЮНЕП</a:t>
            </a:r>
            <a:r>
              <a:rPr lang="ru-RU" sz="2200" dirty="0"/>
              <a:t>), </a:t>
            </a:r>
          </a:p>
          <a:p>
            <a:pPr marL="285750" indent="-285750" algn="just">
              <a:buFontTx/>
              <a:buChar char="-"/>
            </a:pPr>
            <a:r>
              <a:rPr lang="ru-RU" sz="2200" dirty="0"/>
              <a:t>Организацию Объединенных Наций по промышленному развитию (</a:t>
            </a:r>
            <a:r>
              <a:rPr lang="ru-RU" sz="2200" b="1" dirty="0"/>
              <a:t>ЮНИДО</a:t>
            </a:r>
            <a:r>
              <a:rPr lang="ru-RU" sz="2200" dirty="0"/>
              <a:t>), </a:t>
            </a:r>
          </a:p>
          <a:p>
            <a:pPr marL="285750" indent="-285750" algn="just">
              <a:buFontTx/>
              <a:buChar char="-"/>
            </a:pPr>
            <a:r>
              <a:rPr lang="ru-RU" sz="2200" dirty="0"/>
              <a:t>учебный и научно-исследовательский институт ООН (</a:t>
            </a:r>
            <a:r>
              <a:rPr lang="ru-RU" sz="2200" b="1" dirty="0"/>
              <a:t>ЮНИТАР</a:t>
            </a:r>
            <a:r>
              <a:rPr lang="ru-RU" sz="2200" dirty="0"/>
              <a:t>), </a:t>
            </a:r>
          </a:p>
          <a:p>
            <a:pPr marL="285750" indent="-285750" algn="just">
              <a:buFontTx/>
              <a:buChar char="-"/>
            </a:pPr>
            <a:r>
              <a:rPr lang="ru-RU" sz="2200" dirty="0"/>
              <a:t>Всемирную организацию здравоохранения (</a:t>
            </a:r>
            <a:r>
              <a:rPr lang="ru-RU" sz="2200" b="1" dirty="0"/>
              <a:t>ВОЗ</a:t>
            </a:r>
            <a:r>
              <a:rPr lang="ru-RU" sz="2200" dirty="0"/>
              <a:t>) </a:t>
            </a:r>
          </a:p>
          <a:p>
            <a:pPr marL="285750" indent="-285750" algn="just">
              <a:buFontTx/>
              <a:buChar char="-"/>
            </a:pPr>
            <a:r>
              <a:rPr lang="ru-RU" sz="2200" dirty="0"/>
              <a:t>организация по экономическому сотрудничеству и развитию (</a:t>
            </a:r>
            <a:r>
              <a:rPr lang="ru-RU" sz="2200" b="1" dirty="0"/>
              <a:t>OЭСР</a:t>
            </a:r>
            <a:r>
              <a:rPr lang="ru-RU" sz="2200" dirty="0"/>
              <a:t>), </a:t>
            </a:r>
          </a:p>
          <a:p>
            <a:pPr marL="285750" indent="-285750" algn="just">
              <a:buFontTx/>
              <a:buChar char="-"/>
            </a:pPr>
            <a:r>
              <a:rPr lang="ru-RU" sz="2200" dirty="0"/>
              <a:t>а так же две организации выступающие в качестве наблюдателей - Программа развития Организации Объединенных Наций (</a:t>
            </a:r>
            <a:r>
              <a:rPr lang="ru-RU" sz="2200" b="1" dirty="0"/>
              <a:t>ПРООН</a:t>
            </a:r>
            <a:r>
              <a:rPr lang="ru-RU" sz="2200" dirty="0"/>
              <a:t>) и </a:t>
            </a:r>
            <a:r>
              <a:rPr lang="ru-RU" sz="2200" b="1" dirty="0"/>
              <a:t>Всемирный банк</a:t>
            </a:r>
            <a:r>
              <a:rPr lang="ru-RU" sz="2400" dirty="0"/>
              <a:t>.</a:t>
            </a:r>
          </a:p>
        </p:txBody>
      </p:sp>
    </p:spTree>
    <p:extLst>
      <p:ext uri="{BB962C8B-B14F-4D97-AF65-F5344CB8AC3E}">
        <p14:creationId xmlns:p14="http://schemas.microsoft.com/office/powerpoint/2010/main" val="56057165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79650" y="620714"/>
            <a:ext cx="7632700" cy="4031873"/>
          </a:xfrm>
          <a:prstGeom prst="rect">
            <a:avLst/>
          </a:prstGeom>
        </p:spPr>
        <p:txBody>
          <a:bodyPr>
            <a:spAutoFit/>
          </a:bodyPr>
          <a:lstStyle/>
          <a:p>
            <a:pPr algn="just">
              <a:defRPr/>
            </a:pPr>
            <a:endParaRPr lang="ru-RU" sz="2800" kern="50" dirty="0">
              <a:latin typeface="Times New Roman"/>
              <a:ea typeface="SimSun"/>
            </a:endParaRPr>
          </a:p>
          <a:p>
            <a:pPr algn="just">
              <a:defRPr/>
            </a:pPr>
            <a:r>
              <a:rPr lang="ru-RU" sz="3200" b="1" kern="50" dirty="0">
                <a:latin typeface="Times New Roman"/>
                <a:ea typeface="SimSun"/>
              </a:rPr>
              <a:t>Целью Стратегического подхода </a:t>
            </a:r>
            <a:r>
              <a:rPr lang="ru-RU" sz="2800" kern="50" dirty="0">
                <a:latin typeface="Times New Roman"/>
                <a:ea typeface="SimSun"/>
              </a:rPr>
              <a:t>к международному регулированию химических веществ (СПМРХВ/</a:t>
            </a:r>
            <a:r>
              <a:rPr lang="en-US" sz="2800" kern="50" dirty="0">
                <a:latin typeface="Times New Roman"/>
                <a:ea typeface="SimSun"/>
              </a:rPr>
              <a:t>SAICM</a:t>
            </a:r>
            <a:r>
              <a:rPr lang="ru-RU" sz="2800" kern="50" dirty="0">
                <a:latin typeface="Times New Roman"/>
                <a:ea typeface="SimSun"/>
              </a:rPr>
              <a:t>) является предотвращение загрязнения, снижение и устранение риска воздействия на здоровье человека и окружающую среду химических веществ и их смесей на всех стадиях их жизненного цикла. </a:t>
            </a:r>
            <a:endParaRPr lang="ru-RU" dirty="0"/>
          </a:p>
        </p:txBody>
      </p:sp>
      <p:pic>
        <p:nvPicPr>
          <p:cNvPr id="1945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72488" y="4491038"/>
            <a:ext cx="1943992" cy="2178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0" name="Picture 4" descr="http://im3-tub-ru.yandex.net/i?id=38688722-57-72&amp;n=21">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82888" y="4591050"/>
            <a:ext cx="127635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Picture 6" descr="http://im3-tub-ru.yandex.net/i?id=38262638-69-72&amp;n=21">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91176" y="4491038"/>
            <a:ext cx="1724025"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21059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27648" y="274638"/>
            <a:ext cx="7283152" cy="1143000"/>
          </a:xfrm>
        </p:spPr>
        <p:txBody>
          <a:bodyPr/>
          <a:lstStyle/>
          <a:p>
            <a:r>
              <a:rPr lang="ru-RU" b="1" dirty="0">
                <a:solidFill>
                  <a:schemeClr val="accent2"/>
                </a:solidFill>
              </a:rPr>
              <a:t>СПМРХВ</a:t>
            </a:r>
            <a:endParaRPr lang="ru-RU" dirty="0"/>
          </a:p>
        </p:txBody>
      </p:sp>
      <p:sp>
        <p:nvSpPr>
          <p:cNvPr id="3" name="Прямоугольник 2"/>
          <p:cNvSpPr/>
          <p:nvPr/>
        </p:nvSpPr>
        <p:spPr>
          <a:xfrm>
            <a:off x="1701422" y="1015717"/>
            <a:ext cx="8568952" cy="4524315"/>
          </a:xfrm>
          <a:prstGeom prst="rect">
            <a:avLst/>
          </a:prstGeom>
        </p:spPr>
        <p:txBody>
          <a:bodyPr wrap="square">
            <a:spAutoFit/>
          </a:bodyPr>
          <a:lstStyle/>
          <a:p>
            <a:pPr algn="just">
              <a:buNone/>
            </a:pPr>
            <a:r>
              <a:rPr lang="ru-RU" sz="2400" b="1" dirty="0">
                <a:solidFill>
                  <a:srgbClr val="FF0000"/>
                </a:solidFill>
              </a:rPr>
              <a:t>Цели на национальном уровне</a:t>
            </a:r>
            <a:r>
              <a:rPr lang="ru-RU" sz="2400" b="1" dirty="0"/>
              <a:t>: содействие развитию существующих инициатив в сфере управления обращением химических веществ в различных секторах экономики и укрепление координации и согласованности между различными инициативами правительств и иных заинтересованных сторон</a:t>
            </a:r>
          </a:p>
          <a:p>
            <a:pPr algn="just">
              <a:buNone/>
            </a:pPr>
            <a:endParaRPr lang="ru-RU" sz="2400" b="1" dirty="0"/>
          </a:p>
          <a:p>
            <a:pPr algn="just">
              <a:buNone/>
            </a:pPr>
            <a:r>
              <a:rPr lang="ru-RU" sz="2400" b="1" dirty="0">
                <a:solidFill>
                  <a:srgbClr val="FF0000"/>
                </a:solidFill>
              </a:rPr>
              <a:t>Сопутствующая цель</a:t>
            </a:r>
            <a:r>
              <a:rPr lang="ru-RU" sz="2400" b="1" dirty="0"/>
              <a:t>: установление взаимосвязи этой деятельности с процессом планирования национального развития (например: Национальный план устойчивого развития и т.д.)</a:t>
            </a:r>
            <a:endParaRPr lang="en-US" sz="2400" dirty="0"/>
          </a:p>
        </p:txBody>
      </p:sp>
    </p:spTree>
    <p:extLst>
      <p:ext uri="{BB962C8B-B14F-4D97-AF65-F5344CB8AC3E}">
        <p14:creationId xmlns:p14="http://schemas.microsoft.com/office/powerpoint/2010/main" val="264818464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11339" y="1514476"/>
            <a:ext cx="8569325" cy="2747963"/>
          </a:xfrm>
          <a:prstGeom prst="rect">
            <a:avLst/>
          </a:prstGeom>
        </p:spPr>
        <p:txBody>
          <a:bodyPr>
            <a:spAutoFit/>
          </a:bodyPr>
          <a:lstStyle/>
          <a:p>
            <a:pPr algn="just">
              <a:defRPr/>
            </a:pPr>
            <a:r>
              <a:rPr lang="ru-RU" sz="2800" kern="50" dirty="0">
                <a:latin typeface="Times New Roman"/>
                <a:ea typeface="SimSun"/>
                <a:cs typeface="Calibri"/>
              </a:rPr>
              <a:t>                Задачи реализации Глобального плана</a:t>
            </a:r>
          </a:p>
          <a:p>
            <a:pPr algn="just">
              <a:defRPr/>
            </a:pPr>
            <a:r>
              <a:rPr lang="ru-RU" sz="2800" kern="50" dirty="0">
                <a:latin typeface="Times New Roman"/>
                <a:ea typeface="SimSun"/>
                <a:cs typeface="Calibri"/>
              </a:rPr>
              <a:t>              действий СПМРХ, включающего 273 вида</a:t>
            </a:r>
          </a:p>
          <a:p>
            <a:pPr algn="just">
              <a:defRPr/>
            </a:pPr>
            <a:r>
              <a:rPr lang="ru-RU" sz="2800" kern="50" dirty="0">
                <a:latin typeface="Times New Roman"/>
                <a:ea typeface="SimSun"/>
                <a:cs typeface="Calibri"/>
              </a:rPr>
              <a:t>              деятельности в области химической безопасности по 36 основным направлениям, являются мощным импульсом для развития токсикологической науки в экономически развитых странах.</a:t>
            </a:r>
            <a:endParaRPr lang="ru-RU" dirty="0"/>
          </a:p>
        </p:txBody>
      </p:sp>
      <p:pic>
        <p:nvPicPr>
          <p:cNvPr id="3789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9289" y="1484314"/>
            <a:ext cx="1152525" cy="135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9851196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1919536" y="1412776"/>
            <a:ext cx="8519864" cy="5216624"/>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indent="0" algn="just">
              <a:buNone/>
            </a:pPr>
            <a:endParaRPr lang="ru-RU" sz="2800" dirty="0"/>
          </a:p>
          <a:p>
            <a:pPr indent="0" algn="just">
              <a:buNone/>
            </a:pPr>
            <a:r>
              <a:rPr lang="ru-RU" sz="2800" dirty="0"/>
              <a:t>Основным результатом </a:t>
            </a:r>
            <a:r>
              <a:rPr lang="ru-RU" sz="2800" dirty="0" err="1"/>
              <a:t>Дубайской</a:t>
            </a:r>
            <a:r>
              <a:rPr lang="ru-RU" sz="2800" dirty="0"/>
              <a:t> конференции стало принятие 3-х документов: </a:t>
            </a:r>
            <a:endParaRPr lang="en-US" sz="2800" dirty="0"/>
          </a:p>
          <a:p>
            <a:pPr marL="800100" indent="-457200" algn="just"/>
            <a:r>
              <a:rPr lang="ru-RU" sz="2800" b="1" i="1" dirty="0" err="1"/>
              <a:t>Дубайской</a:t>
            </a:r>
            <a:r>
              <a:rPr lang="ru-RU" sz="2800" b="1" i="1" dirty="0"/>
              <a:t> декларации</a:t>
            </a:r>
            <a:r>
              <a:rPr lang="ru-RU" sz="2800" b="1" dirty="0"/>
              <a:t>, </a:t>
            </a:r>
            <a:endParaRPr lang="en-US" sz="2800" b="1" dirty="0"/>
          </a:p>
          <a:p>
            <a:pPr marL="800100" indent="-457200" algn="just"/>
            <a:r>
              <a:rPr lang="ru-RU" sz="2800" b="1" i="1" dirty="0" err="1"/>
              <a:t>Общепрограммной</a:t>
            </a:r>
            <a:r>
              <a:rPr lang="ru-RU" sz="2800" b="1" i="1" dirty="0"/>
              <a:t> стратегии</a:t>
            </a:r>
            <a:r>
              <a:rPr lang="ru-RU" sz="2800" b="1" dirty="0"/>
              <a:t> </a:t>
            </a:r>
            <a:r>
              <a:rPr lang="en-US" sz="2800" b="1" dirty="0"/>
              <a:t>(</a:t>
            </a:r>
            <a:r>
              <a:rPr lang="ru-RU" sz="2800" b="1" dirty="0"/>
              <a:t>ОПС)</a:t>
            </a:r>
            <a:endParaRPr lang="en-US" sz="2800" b="1" i="1" dirty="0"/>
          </a:p>
          <a:p>
            <a:pPr marL="800100" indent="-457200" algn="just"/>
            <a:r>
              <a:rPr lang="ru-RU" sz="2800" b="1" i="1" dirty="0"/>
              <a:t>Глобального плана действий</a:t>
            </a:r>
          </a:p>
          <a:p>
            <a:pPr marL="800100" indent="-457200" algn="just"/>
            <a:endParaRPr lang="ru-RU" sz="2800" b="1" i="1" dirty="0"/>
          </a:p>
          <a:p>
            <a:pPr indent="0" algn="just">
              <a:buNone/>
            </a:pPr>
            <a:r>
              <a:rPr lang="ru-RU" sz="2800" dirty="0"/>
              <a:t>Подробнее ознакомиться с подходами и деятельностью в рамках СПМРХВ можно на веб-сайте </a:t>
            </a:r>
            <a:r>
              <a:rPr lang="ru-RU" sz="2800" u="sng" dirty="0">
                <a:solidFill>
                  <a:schemeClr val="accent2"/>
                </a:solidFill>
                <a:hlinkClick r:id="rId3"/>
              </a:rPr>
              <a:t>http://www.saicm.org/</a:t>
            </a:r>
            <a:r>
              <a:rPr lang="ru-RU" sz="2800" dirty="0">
                <a:solidFill>
                  <a:schemeClr val="accent2"/>
                </a:solidFill>
              </a:rPr>
              <a:t>.</a:t>
            </a:r>
          </a:p>
          <a:p>
            <a:pPr marL="800100" indent="-457200" algn="just"/>
            <a:br>
              <a:rPr lang="en-GB" dirty="0"/>
            </a:br>
            <a:endParaRPr lang="en-US" dirty="0"/>
          </a:p>
        </p:txBody>
      </p:sp>
      <p:sp>
        <p:nvSpPr>
          <p:cNvPr id="4" name="Title 1"/>
          <p:cNvSpPr>
            <a:spLocks noGrp="1"/>
          </p:cNvSpPr>
          <p:nvPr>
            <p:ph type="title"/>
          </p:nvPr>
        </p:nvSpPr>
        <p:spPr/>
        <p:txBody>
          <a:bodyPr>
            <a:normAutofit fontScale="90000"/>
          </a:bodyPr>
          <a:lstStyle/>
          <a:p>
            <a:br>
              <a:rPr lang="en-GB" dirty="0"/>
            </a:br>
            <a:r>
              <a:rPr lang="ru-RU" sz="4000" b="1" dirty="0">
                <a:solidFill>
                  <a:srgbClr val="FF0000"/>
                </a:solidFill>
              </a:rPr>
              <a:t>СПМРХВ: СТРУКТУРА И РАЗВИТИЕ  </a:t>
            </a:r>
            <a:br>
              <a:rPr lang="en-GB" sz="4000" dirty="0">
                <a:solidFill>
                  <a:schemeClr val="accent2"/>
                </a:solidFill>
              </a:rPr>
            </a:br>
            <a:endParaRPr lang="en-US" sz="4000" dirty="0">
              <a:solidFill>
                <a:schemeClr val="accent2"/>
              </a:solidFill>
            </a:endParaRPr>
          </a:p>
        </p:txBody>
      </p:sp>
    </p:spTree>
    <p:extLst>
      <p:ext uri="{BB962C8B-B14F-4D97-AF65-F5344CB8AC3E}">
        <p14:creationId xmlns:p14="http://schemas.microsoft.com/office/powerpoint/2010/main" val="278872778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1919536" y="1702964"/>
            <a:ext cx="8519864" cy="4926435"/>
          </a:xfrm>
          <a:prstGeom prst="rect">
            <a:avLst/>
          </a:prstGeom>
        </p:spPr>
        <p:txBody>
          <a:bodyPr>
            <a:normAutofit fontScale="3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GB" dirty="0"/>
          </a:p>
          <a:p>
            <a:pPr algn="just" fontAlgn="base"/>
            <a:r>
              <a:rPr lang="ru-RU" sz="6500" b="1" i="1" dirty="0" err="1">
                <a:solidFill>
                  <a:srgbClr val="FF0000"/>
                </a:solidFill>
              </a:rPr>
              <a:t>Общепрограммная</a:t>
            </a:r>
            <a:r>
              <a:rPr lang="ru-RU" sz="6500" b="1" i="1" dirty="0">
                <a:solidFill>
                  <a:srgbClr val="FF0000"/>
                </a:solidFill>
              </a:rPr>
              <a:t> стратегия (ОПС)</a:t>
            </a:r>
            <a:r>
              <a:rPr lang="ru-RU" sz="6500" i="1" dirty="0"/>
              <a:t> </a:t>
            </a:r>
            <a:r>
              <a:rPr lang="ru-RU" sz="6500" dirty="0"/>
              <a:t>устанавливает цели, принципы и приоритетные вопросы осуществления СПМРХВ. Основные </a:t>
            </a:r>
            <a:r>
              <a:rPr lang="ru-RU" sz="6500" b="1" dirty="0">
                <a:solidFill>
                  <a:schemeClr val="accent2"/>
                </a:solidFill>
              </a:rPr>
              <a:t>цели</a:t>
            </a:r>
            <a:r>
              <a:rPr lang="ru-RU" sz="6500" dirty="0"/>
              <a:t> разделены на пять категорий:</a:t>
            </a:r>
          </a:p>
          <a:p>
            <a:pPr lvl="0" fontAlgn="base"/>
            <a:r>
              <a:rPr lang="ru-RU" sz="6500" dirty="0"/>
              <a:t>уменьшение рисков;</a:t>
            </a:r>
          </a:p>
          <a:p>
            <a:pPr lvl="0" fontAlgn="base"/>
            <a:r>
              <a:rPr lang="ru-RU" sz="6500" dirty="0"/>
              <a:t>знания и информация;</a:t>
            </a:r>
          </a:p>
          <a:p>
            <a:pPr lvl="0" fontAlgn="base"/>
            <a:r>
              <a:rPr lang="ru-RU" sz="6500" dirty="0"/>
              <a:t>руководства;</a:t>
            </a:r>
          </a:p>
          <a:p>
            <a:pPr lvl="0" fontAlgn="base"/>
            <a:r>
              <a:rPr lang="ru-RU" sz="6500" dirty="0"/>
              <a:t>создание потенциала и техническое сотрудничество;</a:t>
            </a:r>
          </a:p>
          <a:p>
            <a:pPr lvl="0" fontAlgn="base"/>
            <a:r>
              <a:rPr lang="ru-RU" sz="6500" dirty="0"/>
              <a:t>незаконный международный оборот.</a:t>
            </a:r>
          </a:p>
          <a:p>
            <a:pPr fontAlgn="base"/>
            <a:r>
              <a:rPr lang="ru-RU" sz="6500" i="1" dirty="0"/>
              <a:t>– </a:t>
            </a:r>
            <a:r>
              <a:rPr lang="ru-RU" sz="6500" b="1" i="1" dirty="0">
                <a:solidFill>
                  <a:srgbClr val="FF0000"/>
                </a:solidFill>
              </a:rPr>
              <a:t>Глобальный план действий (ГПД) </a:t>
            </a:r>
            <a:r>
              <a:rPr lang="ru-RU" sz="6500" i="1" dirty="0"/>
              <a:t>– </a:t>
            </a:r>
            <a:r>
              <a:rPr lang="ru-RU" sz="6500" dirty="0"/>
              <a:t>это</a:t>
            </a:r>
            <a:r>
              <a:rPr lang="ru-RU" sz="6500" i="1" dirty="0"/>
              <a:t> </a:t>
            </a:r>
            <a:r>
              <a:rPr lang="ru-RU" sz="6500" dirty="0"/>
              <a:t>детализированный документ, который описывает области и виды деятельности, структурированные в соответствии с пятью категориями целей.</a:t>
            </a:r>
          </a:p>
          <a:p>
            <a:pPr algn="just">
              <a:buNone/>
            </a:pPr>
            <a:br>
              <a:rPr lang="en-GB" dirty="0"/>
            </a:br>
            <a:endParaRPr lang="en-US" dirty="0"/>
          </a:p>
        </p:txBody>
      </p:sp>
      <p:sp>
        <p:nvSpPr>
          <p:cNvPr id="4" name="Title 1"/>
          <p:cNvSpPr>
            <a:spLocks noGrp="1"/>
          </p:cNvSpPr>
          <p:nvPr>
            <p:ph type="title"/>
          </p:nvPr>
        </p:nvSpPr>
        <p:spPr/>
        <p:txBody>
          <a:bodyPr>
            <a:normAutofit fontScale="90000"/>
          </a:bodyPr>
          <a:lstStyle/>
          <a:p>
            <a:r>
              <a:rPr lang="ru-RU" sz="4000" b="1" dirty="0">
                <a:solidFill>
                  <a:schemeClr val="accent2"/>
                </a:solidFill>
              </a:rPr>
              <a:t>СПМРХВ  </a:t>
            </a:r>
            <a:br>
              <a:rPr lang="en-GB" sz="4000" dirty="0">
                <a:solidFill>
                  <a:schemeClr val="accent2"/>
                </a:solidFill>
              </a:rPr>
            </a:br>
            <a:endParaRPr lang="en-US" sz="4000" dirty="0">
              <a:solidFill>
                <a:schemeClr val="accent2"/>
              </a:solidFill>
            </a:endParaRPr>
          </a:p>
        </p:txBody>
      </p:sp>
    </p:spTree>
    <p:extLst>
      <p:ext uri="{BB962C8B-B14F-4D97-AF65-F5344CB8AC3E}">
        <p14:creationId xmlns:p14="http://schemas.microsoft.com/office/powerpoint/2010/main" val="199215155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1919536" y="1124744"/>
            <a:ext cx="8519864" cy="5504655"/>
          </a:xfrm>
          <a:prstGeom prst="rect">
            <a:avLst/>
          </a:prstGeom>
        </p:spPr>
        <p:txBody>
          <a:bodyPr>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fontAlgn="base"/>
            <a:r>
              <a:rPr lang="ru-RU" sz="8000" b="1" i="1" dirty="0"/>
              <a:t>национальные режимы регулирования ХВ;</a:t>
            </a:r>
          </a:p>
          <a:p>
            <a:pPr algn="just" fontAlgn="base"/>
            <a:r>
              <a:rPr lang="ru-RU" sz="8000" b="1" i="1" dirty="0"/>
              <a:t>Охрана здоровья людей;</a:t>
            </a:r>
          </a:p>
          <a:p>
            <a:pPr algn="just" fontAlgn="base"/>
            <a:r>
              <a:rPr lang="ru-RU" sz="8000" b="1" i="1" dirty="0"/>
              <a:t>Дети и химическая безопасность;</a:t>
            </a:r>
          </a:p>
          <a:p>
            <a:pPr algn="just" fontAlgn="base"/>
            <a:r>
              <a:rPr lang="ru-RU" sz="8000" b="1" i="1" dirty="0"/>
              <a:t>Внедрение СГС;</a:t>
            </a:r>
          </a:p>
          <a:p>
            <a:pPr algn="just" fontAlgn="base"/>
            <a:r>
              <a:rPr lang="ru-RU" sz="8000" b="1" i="1" dirty="0"/>
              <a:t>Программа по уменьшению ООП;</a:t>
            </a:r>
          </a:p>
          <a:p>
            <a:pPr algn="just" fontAlgn="base"/>
            <a:r>
              <a:rPr lang="ru-RU" sz="8000" b="1" i="1" dirty="0"/>
              <a:t>Экологически чистое производство;</a:t>
            </a:r>
          </a:p>
          <a:p>
            <a:pPr algn="just" fontAlgn="base"/>
            <a:r>
              <a:rPr lang="ru-RU" sz="8000" b="1" i="1" dirty="0"/>
              <a:t>Безопасность и гигиена труда;</a:t>
            </a:r>
          </a:p>
          <a:p>
            <a:pPr algn="just" fontAlgn="base"/>
            <a:r>
              <a:rPr lang="ru-RU" sz="8000" b="1" i="1" dirty="0"/>
              <a:t>Восстановление загрязненных территорий;</a:t>
            </a:r>
          </a:p>
          <a:p>
            <a:pPr algn="just" fontAlgn="base"/>
            <a:r>
              <a:rPr lang="ru-RU" sz="8000" b="1" i="1" dirty="0"/>
              <a:t>Свинец в окружающей среде</a:t>
            </a:r>
          </a:p>
          <a:p>
            <a:pPr algn="just" fontAlgn="base"/>
            <a:r>
              <a:rPr lang="ru-RU" sz="8000" b="1" i="1" dirty="0"/>
              <a:t>Рациональная сельскохозяйственная практика</a:t>
            </a:r>
          </a:p>
          <a:p>
            <a:pPr algn="just" fontAlgn="base"/>
            <a:r>
              <a:rPr lang="ru-RU" sz="8000" b="1" i="1" dirty="0"/>
              <a:t>Оценка и регулирование рисков</a:t>
            </a:r>
          </a:p>
          <a:p>
            <a:pPr algn="just" fontAlgn="base"/>
            <a:r>
              <a:rPr lang="ru-RU" sz="8000" b="1" i="1" dirty="0"/>
              <a:t>Создание национальных и международных регистров</a:t>
            </a:r>
          </a:p>
          <a:p>
            <a:pPr algn="just" fontAlgn="base"/>
            <a:r>
              <a:rPr lang="ru-RU" sz="8000" b="1" i="1" dirty="0"/>
              <a:t>Подготовка и просвещение кадров</a:t>
            </a:r>
          </a:p>
          <a:p>
            <a:pPr algn="just" fontAlgn="base"/>
            <a:r>
              <a:rPr lang="ru-RU" sz="8000" b="1" i="1" dirty="0"/>
              <a:t>Международные природоохранные соглашения</a:t>
            </a:r>
          </a:p>
          <a:p>
            <a:pPr algn="just" fontAlgn="base"/>
            <a:r>
              <a:rPr lang="ru-RU" sz="8000" b="1" i="1" dirty="0"/>
              <a:t>Создание потенциала в поддержку национальных мер</a:t>
            </a:r>
          </a:p>
          <a:p>
            <a:pPr algn="just" fontAlgn="base"/>
            <a:endParaRPr lang="ru-RU" sz="9600" i="1" dirty="0"/>
          </a:p>
          <a:p>
            <a:pPr algn="just" fontAlgn="base"/>
            <a:endParaRPr lang="ru-RU" sz="6500" i="1" dirty="0"/>
          </a:p>
          <a:p>
            <a:pPr algn="just" fontAlgn="base"/>
            <a:endParaRPr lang="ru-RU" sz="6500" i="1" dirty="0"/>
          </a:p>
          <a:p>
            <a:pPr marL="0" indent="0" algn="just" fontAlgn="base">
              <a:buNone/>
            </a:pPr>
            <a:endParaRPr lang="ru-RU" sz="6500" i="1" dirty="0"/>
          </a:p>
          <a:p>
            <a:pPr marL="0" indent="0" algn="just" fontAlgn="base">
              <a:buNone/>
            </a:pPr>
            <a:r>
              <a:rPr lang="ru-RU" sz="6500" i="1" dirty="0"/>
              <a:t> </a:t>
            </a:r>
            <a:br>
              <a:rPr lang="en-GB" dirty="0"/>
            </a:br>
            <a:endParaRPr lang="en-US" dirty="0"/>
          </a:p>
        </p:txBody>
      </p:sp>
      <p:sp>
        <p:nvSpPr>
          <p:cNvPr id="4" name="Title 1"/>
          <p:cNvSpPr>
            <a:spLocks noGrp="1"/>
          </p:cNvSpPr>
          <p:nvPr>
            <p:ph type="title"/>
          </p:nvPr>
        </p:nvSpPr>
        <p:spPr>
          <a:xfrm>
            <a:off x="2855640" y="274638"/>
            <a:ext cx="7355160" cy="850106"/>
          </a:xfrm>
        </p:spPr>
        <p:txBody>
          <a:bodyPr>
            <a:normAutofit fontScale="90000"/>
          </a:bodyPr>
          <a:lstStyle/>
          <a:p>
            <a:r>
              <a:rPr lang="ru-RU" b="1" dirty="0">
                <a:solidFill>
                  <a:srgbClr val="FF0000"/>
                </a:solidFill>
              </a:rPr>
              <a:t>СПМРХВ:ОБЛАСТЬ ДЕЯТЕЛЬНОСТИ</a:t>
            </a:r>
            <a:br>
              <a:rPr lang="en-GB" dirty="0">
                <a:solidFill>
                  <a:srgbClr val="FF0000"/>
                </a:solidFill>
              </a:rPr>
            </a:br>
            <a:br>
              <a:rPr lang="en-GB" dirty="0"/>
            </a:br>
            <a:endParaRPr lang="en-US" sz="4000" dirty="0">
              <a:solidFill>
                <a:srgbClr val="FF0000"/>
              </a:solidFill>
            </a:endParaRPr>
          </a:p>
        </p:txBody>
      </p:sp>
    </p:spTree>
    <p:extLst>
      <p:ext uri="{BB962C8B-B14F-4D97-AF65-F5344CB8AC3E}">
        <p14:creationId xmlns:p14="http://schemas.microsoft.com/office/powerpoint/2010/main" val="225849617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Прямоугольник 1"/>
          <p:cNvSpPr>
            <a:spLocks noChangeArrowheads="1"/>
          </p:cNvSpPr>
          <p:nvPr/>
        </p:nvSpPr>
        <p:spPr bwMode="auto">
          <a:xfrm>
            <a:off x="2320926" y="620713"/>
            <a:ext cx="8023225"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600">
                <a:solidFill>
                  <a:schemeClr val="tx1"/>
                </a:solidFill>
                <a:latin typeface="Garamond" pitchFamily="18" charset="0"/>
                <a:cs typeface="Arial" charset="0"/>
              </a:defRPr>
            </a:lvl1pPr>
            <a:lvl2pPr marL="742950" indent="-285750" eaLnBrk="0" hangingPunct="0">
              <a:defRPr sz="2600">
                <a:solidFill>
                  <a:schemeClr val="tx1"/>
                </a:solidFill>
                <a:latin typeface="Garamond" pitchFamily="18" charset="0"/>
                <a:cs typeface="Arial" charset="0"/>
              </a:defRPr>
            </a:lvl2pPr>
            <a:lvl3pPr marL="1143000" indent="-228600" eaLnBrk="0" hangingPunct="0">
              <a:defRPr sz="2600">
                <a:solidFill>
                  <a:schemeClr val="tx1"/>
                </a:solidFill>
                <a:latin typeface="Garamond" pitchFamily="18" charset="0"/>
                <a:cs typeface="Arial" charset="0"/>
              </a:defRPr>
            </a:lvl3pPr>
            <a:lvl4pPr marL="1600200" indent="-228600" eaLnBrk="0" hangingPunct="0">
              <a:defRPr sz="2600">
                <a:solidFill>
                  <a:schemeClr val="tx1"/>
                </a:solidFill>
                <a:latin typeface="Garamond" pitchFamily="18" charset="0"/>
                <a:cs typeface="Arial" charset="0"/>
              </a:defRPr>
            </a:lvl4pPr>
            <a:lvl5pPr marL="2057400" indent="-228600" eaLnBrk="0" hangingPunct="0">
              <a:defRPr sz="2600">
                <a:solidFill>
                  <a:schemeClr val="tx1"/>
                </a:solidFill>
                <a:latin typeface="Garamond" pitchFamily="18" charset="0"/>
                <a:cs typeface="Arial" charset="0"/>
              </a:defRPr>
            </a:lvl5pPr>
            <a:lvl6pPr marL="2514600" indent="-228600" eaLnBrk="0" fontAlgn="base" hangingPunct="0">
              <a:spcBef>
                <a:spcPct val="0"/>
              </a:spcBef>
              <a:spcAft>
                <a:spcPct val="0"/>
              </a:spcAft>
              <a:defRPr sz="2600">
                <a:solidFill>
                  <a:schemeClr val="tx1"/>
                </a:solidFill>
                <a:latin typeface="Garamond" pitchFamily="18" charset="0"/>
                <a:cs typeface="Arial" charset="0"/>
              </a:defRPr>
            </a:lvl6pPr>
            <a:lvl7pPr marL="2971800" indent="-228600" eaLnBrk="0" fontAlgn="base" hangingPunct="0">
              <a:spcBef>
                <a:spcPct val="0"/>
              </a:spcBef>
              <a:spcAft>
                <a:spcPct val="0"/>
              </a:spcAft>
              <a:defRPr sz="2600">
                <a:solidFill>
                  <a:schemeClr val="tx1"/>
                </a:solidFill>
                <a:latin typeface="Garamond" pitchFamily="18" charset="0"/>
                <a:cs typeface="Arial" charset="0"/>
              </a:defRPr>
            </a:lvl7pPr>
            <a:lvl8pPr marL="3429000" indent="-228600" eaLnBrk="0" fontAlgn="base" hangingPunct="0">
              <a:spcBef>
                <a:spcPct val="0"/>
              </a:spcBef>
              <a:spcAft>
                <a:spcPct val="0"/>
              </a:spcAft>
              <a:defRPr sz="2600">
                <a:solidFill>
                  <a:schemeClr val="tx1"/>
                </a:solidFill>
                <a:latin typeface="Garamond" pitchFamily="18" charset="0"/>
                <a:cs typeface="Arial" charset="0"/>
              </a:defRPr>
            </a:lvl8pPr>
            <a:lvl9pPr marL="3886200" indent="-228600" eaLnBrk="0" fontAlgn="base" hangingPunct="0">
              <a:spcBef>
                <a:spcPct val="0"/>
              </a:spcBef>
              <a:spcAft>
                <a:spcPct val="0"/>
              </a:spcAft>
              <a:defRPr sz="2600">
                <a:solidFill>
                  <a:schemeClr val="tx1"/>
                </a:solidFill>
                <a:latin typeface="Garamond" pitchFamily="18" charset="0"/>
                <a:cs typeface="Arial" charset="0"/>
              </a:defRPr>
            </a:lvl9pPr>
          </a:lstStyle>
          <a:p>
            <a:pPr algn="ctr" eaLnBrk="1" hangingPunct="1"/>
            <a:r>
              <a:rPr lang="ru-RU" altLang="ru-RU" sz="2000" b="1" i="1" dirty="0">
                <a:latin typeface="Times New Roman" pitchFamily="18" charset="0"/>
                <a:cs typeface="Times New Roman" pitchFamily="18" charset="0"/>
              </a:rPr>
              <a:t>КОНСОЛИДАЦИЯ МИРОВОГО СООБЩЕСТВА  ПО БЕЗОПАСНОМУ РЕГУЛИРОВАНИЮ ХИМИЧЕСКОГО ФАКТОРА </a:t>
            </a:r>
          </a:p>
          <a:p>
            <a:pPr algn="ctr" eaLnBrk="1" hangingPunct="1"/>
            <a:r>
              <a:rPr lang="ru-RU" altLang="ru-RU" sz="2800" b="1" i="1" dirty="0">
                <a:solidFill>
                  <a:srgbClr val="FFFFFF"/>
                </a:solidFill>
                <a:latin typeface="Times New Roman" pitchFamily="18" charset="0"/>
                <a:cs typeface="Times New Roman" pitchFamily="18" charset="0"/>
              </a:rPr>
              <a:t>      ХИМИЧЕСКИХ ВЕЩЕСТВ</a:t>
            </a:r>
          </a:p>
          <a:p>
            <a:pPr algn="ctr" eaLnBrk="1" hangingPunct="1"/>
            <a:endParaRPr lang="ru-RU" altLang="ru-RU" sz="2800" b="1" i="1" dirty="0">
              <a:solidFill>
                <a:srgbClr val="FFFFFF"/>
              </a:solidFill>
              <a:latin typeface="Times New Roman" pitchFamily="18" charset="0"/>
              <a:cs typeface="Times New Roman" pitchFamily="18" charset="0"/>
            </a:endParaRPr>
          </a:p>
          <a:p>
            <a:pPr algn="ctr" eaLnBrk="1" hangingPunct="1"/>
            <a:endParaRPr lang="ru-RU" altLang="ru-RU" sz="2800" b="1" i="1" dirty="0">
              <a:solidFill>
                <a:srgbClr val="FFFFFF"/>
              </a:solidFill>
              <a:latin typeface="Times New Roman" pitchFamily="18" charset="0"/>
              <a:cs typeface="Times New Roman" pitchFamily="18" charset="0"/>
            </a:endParaRPr>
          </a:p>
          <a:p>
            <a:pPr algn="ctr" eaLnBrk="1" hangingPunct="1"/>
            <a:endParaRPr lang="ru-RU" altLang="ru-RU" sz="2800" b="1" i="1" dirty="0">
              <a:solidFill>
                <a:srgbClr val="FFFFFF"/>
              </a:solidFill>
              <a:latin typeface="Times New Roman" pitchFamily="18" charset="0"/>
              <a:cs typeface="Times New Roman" pitchFamily="18" charset="0"/>
            </a:endParaRPr>
          </a:p>
          <a:p>
            <a:pPr algn="ctr" eaLnBrk="1" hangingPunct="1"/>
            <a:endParaRPr lang="ru-RU" altLang="ru-RU" sz="2800" b="1" i="1" dirty="0">
              <a:solidFill>
                <a:srgbClr val="FFFFFF"/>
              </a:solidFill>
              <a:latin typeface="Times New Roman" pitchFamily="18" charset="0"/>
              <a:cs typeface="Times New Roman" pitchFamily="18" charset="0"/>
            </a:endParaRPr>
          </a:p>
          <a:p>
            <a:pPr algn="ctr" eaLnBrk="1" hangingPunct="1"/>
            <a:endParaRPr lang="ru-RU" altLang="ru-RU" sz="2800" b="1" i="1" dirty="0">
              <a:solidFill>
                <a:srgbClr val="FFFFFF"/>
              </a:solidFill>
              <a:latin typeface="Times New Roman" pitchFamily="18" charset="0"/>
              <a:cs typeface="Times New Roman" pitchFamily="18" charset="0"/>
            </a:endParaRPr>
          </a:p>
          <a:p>
            <a:pPr algn="ctr" eaLnBrk="1" hangingPunct="1"/>
            <a:endParaRPr lang="ru-RU" altLang="ru-RU" sz="2800" b="1" dirty="0">
              <a:solidFill>
                <a:srgbClr val="FFFFFF"/>
              </a:solidFill>
              <a:latin typeface="Times New Roman" pitchFamily="18" charset="0"/>
              <a:cs typeface="Times New Roman" pitchFamily="18" charset="0"/>
            </a:endParaRPr>
          </a:p>
          <a:p>
            <a:pPr algn="ctr" eaLnBrk="1" hangingPunct="1"/>
            <a:endParaRPr lang="ru-RU" altLang="ru-RU" sz="2800" b="1" i="1" dirty="0">
              <a:solidFill>
                <a:srgbClr val="FFFFFF"/>
              </a:solidFill>
              <a:latin typeface="Times New Roman" pitchFamily="18" charset="0"/>
              <a:cs typeface="Times New Roman" pitchFamily="18" charset="0"/>
            </a:endParaRPr>
          </a:p>
          <a:p>
            <a:pPr algn="ctr" eaLnBrk="1" hangingPunct="1"/>
            <a:endParaRPr lang="ru-RU" altLang="ru-RU" sz="2800" b="1" i="1" dirty="0">
              <a:solidFill>
                <a:srgbClr val="FFFFFF"/>
              </a:solidFill>
              <a:latin typeface="Times New Roman" pitchFamily="18" charset="0"/>
              <a:cs typeface="Times New Roman" pitchFamily="18" charset="0"/>
            </a:endParaRPr>
          </a:p>
          <a:p>
            <a:pPr algn="ctr" eaLnBrk="1" hangingPunct="1"/>
            <a:endParaRPr lang="ru-RU" altLang="ru-RU" sz="2800" b="1" i="1" dirty="0">
              <a:solidFill>
                <a:srgbClr val="FFFFFF"/>
              </a:solidFill>
              <a:latin typeface="Times New Roman" pitchFamily="18" charset="0"/>
              <a:cs typeface="Times New Roman" pitchFamily="18" charset="0"/>
            </a:endParaRPr>
          </a:p>
          <a:p>
            <a:pPr algn="ctr" eaLnBrk="1" hangingPunct="1"/>
            <a:endParaRPr lang="ru-RU" altLang="ru-RU" sz="2800" b="1" i="1" dirty="0">
              <a:solidFill>
                <a:srgbClr val="FFFFFF"/>
              </a:solidFill>
              <a:latin typeface="Times New Roman" pitchFamily="18" charset="0"/>
              <a:cs typeface="Times New Roman" pitchFamily="18" charset="0"/>
            </a:endParaRPr>
          </a:p>
        </p:txBody>
      </p:sp>
      <p:sp>
        <p:nvSpPr>
          <p:cNvPr id="4" name="Прямоугольник 3"/>
          <p:cNvSpPr/>
          <p:nvPr/>
        </p:nvSpPr>
        <p:spPr>
          <a:xfrm>
            <a:off x="2855641" y="1736726"/>
            <a:ext cx="5351735" cy="804863"/>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ru-RU" sz="2800" b="1" dirty="0">
                <a:solidFill>
                  <a:srgbClr val="7030A0"/>
                </a:solidFill>
                <a:cs typeface="Times New Roman" pitchFamily="18" charset="0"/>
              </a:rPr>
              <a:t>РЕСПУБЛИКА БЕЛАРУСЬ</a:t>
            </a:r>
          </a:p>
        </p:txBody>
      </p:sp>
      <p:sp>
        <p:nvSpPr>
          <p:cNvPr id="5" name="Прямоугольник 4"/>
          <p:cNvSpPr/>
          <p:nvPr/>
        </p:nvSpPr>
        <p:spPr>
          <a:xfrm>
            <a:off x="1616075" y="3751263"/>
            <a:ext cx="2700338" cy="236855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ru-RU" sz="1400" b="1" dirty="0">
              <a:solidFill>
                <a:srgbClr val="7030A0"/>
              </a:solidFill>
              <a:cs typeface="Times New Roman" pitchFamily="18" charset="0"/>
            </a:endParaRPr>
          </a:p>
          <a:p>
            <a:pPr algn="ctr">
              <a:defRPr/>
            </a:pPr>
            <a:endParaRPr lang="ru-RU" sz="1400" b="1" dirty="0">
              <a:solidFill>
                <a:srgbClr val="7030A0"/>
              </a:solidFill>
              <a:cs typeface="Times New Roman" pitchFamily="18" charset="0"/>
            </a:endParaRPr>
          </a:p>
          <a:p>
            <a:pPr algn="ctr">
              <a:defRPr/>
            </a:pPr>
            <a:endParaRPr lang="ru-RU" sz="1400" b="1" dirty="0">
              <a:solidFill>
                <a:srgbClr val="7030A0"/>
              </a:solidFill>
              <a:cs typeface="Times New Roman" pitchFamily="18" charset="0"/>
            </a:endParaRPr>
          </a:p>
          <a:p>
            <a:pPr algn="ctr">
              <a:defRPr/>
            </a:pPr>
            <a:r>
              <a:rPr lang="ru-RU" sz="1400" b="1" dirty="0">
                <a:solidFill>
                  <a:srgbClr val="7030A0"/>
                </a:solidFill>
                <a:cs typeface="Times New Roman" pitchFamily="18" charset="0"/>
              </a:rPr>
              <a:t>БАЗЕЛЬСКАЯ  КОНВЕНЦИЯ О КОНТРОЛЕ ЗА ТРАНСГРАНИЧНОЙ ПЕРЕВОЗКОЙ ОПАСНЫХ ОТХОДОВ И ИХ УДАЛЕНИЕМ</a:t>
            </a:r>
          </a:p>
        </p:txBody>
      </p:sp>
      <p:sp>
        <p:nvSpPr>
          <p:cNvPr id="6" name="Прямоугольник 5"/>
          <p:cNvSpPr/>
          <p:nvPr/>
        </p:nvSpPr>
        <p:spPr>
          <a:xfrm>
            <a:off x="4502150" y="3751263"/>
            <a:ext cx="2319338" cy="236855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ru-RU" sz="1400" b="1" dirty="0">
              <a:solidFill>
                <a:srgbClr val="7030A0"/>
              </a:solidFill>
              <a:cs typeface="Times New Roman" pitchFamily="18" charset="0"/>
            </a:endParaRPr>
          </a:p>
          <a:p>
            <a:pPr algn="ctr">
              <a:defRPr/>
            </a:pPr>
            <a:endParaRPr lang="ru-RU" sz="1400" b="1" dirty="0">
              <a:solidFill>
                <a:srgbClr val="7030A0"/>
              </a:solidFill>
              <a:cs typeface="Times New Roman" pitchFamily="18" charset="0"/>
            </a:endParaRPr>
          </a:p>
          <a:p>
            <a:pPr algn="ctr">
              <a:defRPr/>
            </a:pPr>
            <a:endParaRPr lang="ru-RU" sz="1400" b="1" dirty="0">
              <a:solidFill>
                <a:srgbClr val="7030A0"/>
              </a:solidFill>
              <a:cs typeface="Times New Roman" pitchFamily="18" charset="0"/>
            </a:endParaRPr>
          </a:p>
          <a:p>
            <a:pPr algn="ctr">
              <a:defRPr/>
            </a:pPr>
            <a:r>
              <a:rPr lang="ru-RU" sz="1400" b="1" dirty="0">
                <a:solidFill>
                  <a:srgbClr val="7030A0"/>
                </a:solidFill>
                <a:cs typeface="Times New Roman" pitchFamily="18" charset="0"/>
              </a:rPr>
              <a:t>СТОКГОЛЬМСКАЯ КОНВЕНЦИЯ О СТОЙКИХ </a:t>
            </a:r>
          </a:p>
          <a:p>
            <a:pPr algn="ctr">
              <a:defRPr/>
            </a:pPr>
            <a:r>
              <a:rPr lang="ru-RU" sz="1400" b="1" dirty="0">
                <a:solidFill>
                  <a:srgbClr val="7030A0"/>
                </a:solidFill>
                <a:cs typeface="Times New Roman" pitchFamily="18" charset="0"/>
              </a:rPr>
              <a:t>ОРГАНИЧЕСКИХ ЗАГРЯЗНИТЕЛЯХ</a:t>
            </a:r>
          </a:p>
        </p:txBody>
      </p:sp>
      <p:sp>
        <p:nvSpPr>
          <p:cNvPr id="7" name="Прямоугольник 6"/>
          <p:cNvSpPr/>
          <p:nvPr/>
        </p:nvSpPr>
        <p:spPr>
          <a:xfrm>
            <a:off x="7061201" y="3702050"/>
            <a:ext cx="3529013" cy="237490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ru-RU" sz="1400" b="1" dirty="0">
              <a:solidFill>
                <a:srgbClr val="7030A0"/>
              </a:solidFill>
              <a:cs typeface="Times New Roman" pitchFamily="18" charset="0"/>
            </a:endParaRPr>
          </a:p>
          <a:p>
            <a:pPr algn="ctr">
              <a:defRPr/>
            </a:pPr>
            <a:endParaRPr lang="ru-RU" sz="1400" b="1" dirty="0">
              <a:solidFill>
                <a:srgbClr val="7030A0"/>
              </a:solidFill>
              <a:cs typeface="Times New Roman" pitchFamily="18" charset="0"/>
            </a:endParaRPr>
          </a:p>
          <a:p>
            <a:pPr algn="ctr">
              <a:defRPr/>
            </a:pPr>
            <a:endParaRPr lang="ru-RU" sz="1400" b="1" dirty="0">
              <a:solidFill>
                <a:srgbClr val="7030A0"/>
              </a:solidFill>
              <a:cs typeface="Times New Roman" pitchFamily="18" charset="0"/>
            </a:endParaRPr>
          </a:p>
          <a:p>
            <a:pPr algn="ctr">
              <a:defRPr/>
            </a:pPr>
            <a:r>
              <a:rPr lang="ru-RU" sz="1400" b="1" dirty="0">
                <a:solidFill>
                  <a:srgbClr val="7030A0"/>
                </a:solidFill>
                <a:cs typeface="Times New Roman" pitchFamily="18" charset="0"/>
              </a:rPr>
              <a:t>РОТТЕРДАМСКАЯ КОНВЕНЦИЯ О ПРОЦЕДУРЕ ПРЕДВАРИТЕЛЬНОГО ОБОСНОВАННОГО СОГЛАСИЯ В ОТНОШЕНИИ ОТДЕЛЬНЫХ ХИМИЧЕСКИХ ВЕЩЕСТВ И ПЕСТИЦИДОВ В МЕЖДУНАРОДНОЙ ТОРГОВЛЕ</a:t>
            </a:r>
          </a:p>
          <a:p>
            <a:pPr algn="ctr">
              <a:defRPr/>
            </a:pPr>
            <a:r>
              <a:rPr lang="ru-RU" sz="1400" b="1" dirty="0">
                <a:solidFill>
                  <a:srgbClr val="FF0000"/>
                </a:solidFill>
                <a:cs typeface="Times New Roman" pitchFamily="18" charset="0"/>
              </a:rPr>
              <a:t>Процесс подготовки к присоединению</a:t>
            </a:r>
          </a:p>
        </p:txBody>
      </p:sp>
      <p:pic>
        <p:nvPicPr>
          <p:cNvPr id="36871"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20926" y="3875089"/>
            <a:ext cx="1223963" cy="66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2"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2214" y="3751263"/>
            <a:ext cx="1127125" cy="855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3"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83564" y="3681413"/>
            <a:ext cx="865187" cy="684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Двойная стрелка влево/вправо 14"/>
          <p:cNvSpPr/>
          <p:nvPr/>
        </p:nvSpPr>
        <p:spPr>
          <a:xfrm>
            <a:off x="3817938" y="3865564"/>
            <a:ext cx="995362" cy="48577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solidFill>
                <a:srgbClr val="FFFFFF"/>
              </a:solidFill>
            </a:endParaRPr>
          </a:p>
        </p:txBody>
      </p:sp>
      <p:sp>
        <p:nvSpPr>
          <p:cNvPr id="30" name="Двойная стрелка влево/вправо 29"/>
          <p:cNvSpPr/>
          <p:nvPr/>
        </p:nvSpPr>
        <p:spPr>
          <a:xfrm>
            <a:off x="6473826" y="3800475"/>
            <a:ext cx="919163" cy="48418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solidFill>
                <a:srgbClr val="FFFFFF"/>
              </a:solidFill>
            </a:endParaRPr>
          </a:p>
        </p:txBody>
      </p:sp>
      <p:pic>
        <p:nvPicPr>
          <p:cNvPr id="36877" name="Picture 1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95939" y="2684463"/>
            <a:ext cx="428625"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8"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26413" y="3667126"/>
            <a:ext cx="863600"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9"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47151" y="1700214"/>
            <a:ext cx="1152525" cy="135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8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185151" y="1944689"/>
            <a:ext cx="785813"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306775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95600" y="304800"/>
            <a:ext cx="7258000" cy="922114"/>
          </a:xfrm>
        </p:spPr>
        <p:txBody>
          <a:bodyPr>
            <a:noAutofit/>
          </a:bodyPr>
          <a:lstStyle/>
          <a:p>
            <a:br>
              <a:rPr lang="ru-RU" sz="2000" b="1" dirty="0">
                <a:latin typeface="Times New Roman" panose="02020603050405020304" pitchFamily="18" charset="0"/>
                <a:cs typeface="Times New Roman" pitchFamily="18" charset="0"/>
              </a:rPr>
            </a:br>
            <a:r>
              <a:rPr lang="ru-RU" sz="2400" b="1" dirty="0">
                <a:latin typeface="Times New Roman" panose="02020603050405020304" pitchFamily="18" charset="0"/>
                <a:cs typeface="Times New Roman" panose="02020603050405020304" pitchFamily="18" charset="0"/>
              </a:rPr>
              <a:t>Стокгольмской конвенции о стойких органических загрязнителях</a:t>
            </a:r>
            <a:br>
              <a:rPr lang="ru-RU" sz="2400" b="1" dirty="0">
                <a:latin typeface="Times New Roman" panose="02020603050405020304" pitchFamily="18" charset="0"/>
                <a:cs typeface="Times New Roman" panose="02020603050405020304" pitchFamily="18" charset="0"/>
              </a:rPr>
            </a:br>
            <a:endParaRPr lang="ru-RU" sz="2400" b="1" dirty="0">
              <a:latin typeface="Times New Roman" panose="02020603050405020304" pitchFamily="18" charset="0"/>
              <a:cs typeface="Times New Roman" panose="02020603050405020304" pitchFamily="18" charset="0"/>
            </a:endParaRPr>
          </a:p>
        </p:txBody>
      </p:sp>
      <p:sp>
        <p:nvSpPr>
          <p:cNvPr id="6" name="TextBox 5"/>
          <p:cNvSpPr txBox="1"/>
          <p:nvPr/>
        </p:nvSpPr>
        <p:spPr>
          <a:xfrm>
            <a:off x="1919537" y="1412777"/>
            <a:ext cx="8064895" cy="4585871"/>
          </a:xfrm>
          <a:prstGeom prst="rect">
            <a:avLst/>
          </a:prstGeom>
          <a:noFill/>
        </p:spPr>
        <p:txBody>
          <a:bodyPr wrap="square">
            <a:spAutoFit/>
          </a:bodyPr>
          <a:lstStyle/>
          <a:p>
            <a:pPr marL="457200" indent="-457200" algn="just">
              <a:buFont typeface="Wingdings" panose="05000000000000000000" pitchFamily="2" charset="2"/>
              <a:buChar char="Ø"/>
              <a:defRPr/>
            </a:pPr>
            <a:r>
              <a:rPr lang="ru-RU" sz="2400" dirty="0">
                <a:latin typeface="Times New Roman" panose="02020603050405020304" pitchFamily="18" charset="0"/>
                <a:cs typeface="Times New Roman" panose="02020603050405020304" pitchFamily="18" charset="0"/>
              </a:rPr>
              <a:t>Конвенция </a:t>
            </a:r>
            <a:r>
              <a:rPr lang="ru-RU" sz="2400" b="1" dirty="0">
                <a:latin typeface="Times New Roman" panose="02020603050405020304" pitchFamily="18" charset="0"/>
                <a:cs typeface="Times New Roman" panose="02020603050405020304" pitchFamily="18" charset="0"/>
              </a:rPr>
              <a:t>принята</a:t>
            </a:r>
            <a:r>
              <a:rPr lang="ru-RU" sz="2400" dirty="0">
                <a:latin typeface="Times New Roman" panose="02020603050405020304" pitchFamily="18" charset="0"/>
                <a:cs typeface="Times New Roman" panose="02020603050405020304" pitchFamily="18" charset="0"/>
              </a:rPr>
              <a:t> 22 мая 2001 года </a:t>
            </a:r>
          </a:p>
          <a:p>
            <a:pPr marL="457200" indent="-457200" algn="just">
              <a:buFont typeface="Wingdings" panose="05000000000000000000" pitchFamily="2" charset="2"/>
              <a:buChar char="Ø"/>
              <a:defRPr/>
            </a:pPr>
            <a:r>
              <a:rPr lang="ru-RU" sz="2400" b="1" dirty="0">
                <a:latin typeface="Times New Roman" panose="02020603050405020304" pitchFamily="18" charset="0"/>
                <a:cs typeface="Times New Roman" panose="02020603050405020304" pitchFamily="18" charset="0"/>
              </a:rPr>
              <a:t>Вступила в силу </a:t>
            </a:r>
            <a:r>
              <a:rPr lang="ru-RU" sz="2400" dirty="0">
                <a:latin typeface="Times New Roman" panose="02020603050405020304" pitchFamily="18" charset="0"/>
                <a:cs typeface="Times New Roman" panose="02020603050405020304" pitchFamily="18" charset="0"/>
              </a:rPr>
              <a:t>17 мая 2004 года </a:t>
            </a:r>
          </a:p>
          <a:p>
            <a:pPr marL="457200" indent="-457200" algn="just">
              <a:buFont typeface="Wingdings" panose="05000000000000000000" pitchFamily="2" charset="2"/>
              <a:buChar char="Ø"/>
              <a:defRPr/>
            </a:pPr>
            <a:r>
              <a:rPr lang="ru-RU" sz="2400" b="1" dirty="0">
                <a:latin typeface="Times New Roman" panose="02020603050405020304" pitchFamily="18" charset="0"/>
                <a:cs typeface="Times New Roman" panose="02020603050405020304" pitchFamily="18" charset="0"/>
              </a:rPr>
              <a:t>Сторонами</a:t>
            </a:r>
            <a:r>
              <a:rPr lang="ru-RU" sz="2400" dirty="0">
                <a:latin typeface="Times New Roman" panose="02020603050405020304" pitchFamily="18" charset="0"/>
                <a:cs typeface="Times New Roman" panose="02020603050405020304" pitchFamily="18" charset="0"/>
              </a:rPr>
              <a:t> Стокгольмской конвенции являются </a:t>
            </a:r>
            <a:r>
              <a:rPr lang="ru-RU" sz="2400" b="1" dirty="0">
                <a:latin typeface="Times New Roman" panose="02020603050405020304" pitchFamily="18" charset="0"/>
                <a:cs typeface="Times New Roman" panose="02020603050405020304" pitchFamily="18" charset="0"/>
              </a:rPr>
              <a:t>183</a:t>
            </a:r>
            <a:r>
              <a:rPr lang="ru-RU" sz="2400" dirty="0">
                <a:latin typeface="Times New Roman" panose="02020603050405020304" pitchFamily="18" charset="0"/>
                <a:cs typeface="Times New Roman" panose="02020603050405020304" pitchFamily="18" charset="0"/>
              </a:rPr>
              <a:t> страны </a:t>
            </a:r>
            <a:endParaRPr lang="ru-RU" sz="2400" b="1"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Ø"/>
            </a:pPr>
            <a:r>
              <a:rPr lang="ru-RU" sz="2400" b="1" dirty="0">
                <a:latin typeface="Times New Roman" panose="02020603050405020304" pitchFamily="18" charset="0"/>
                <a:cs typeface="Times New Roman" panose="02020603050405020304" pitchFamily="18" charset="0"/>
              </a:rPr>
              <a:t>Республика Беларусь присоединилась </a:t>
            </a:r>
            <a:r>
              <a:rPr lang="ru-RU" sz="2400" dirty="0">
                <a:latin typeface="Times New Roman" panose="02020603050405020304" pitchFamily="18" charset="0"/>
                <a:cs typeface="Times New Roman" panose="02020603050405020304" pitchFamily="18" charset="0"/>
              </a:rPr>
              <a:t>к Стокгольмской конвенции - 26 декабря 2003 года</a:t>
            </a:r>
          </a:p>
          <a:p>
            <a:pPr marL="457200" indent="-457200" algn="just">
              <a:buFont typeface="Wingdings" panose="05000000000000000000" pitchFamily="2" charset="2"/>
              <a:buChar char="Ø"/>
            </a:pPr>
            <a:r>
              <a:rPr lang="ru-RU" sz="2400" b="1" dirty="0">
                <a:latin typeface="Times New Roman" panose="02020603050405020304" pitchFamily="18" charset="0"/>
                <a:cs typeface="Times New Roman" panose="02020603050405020304" pitchFamily="18" charset="0"/>
              </a:rPr>
              <a:t>Выполнение</a:t>
            </a:r>
            <a:r>
              <a:rPr lang="ru-RU" sz="2400" dirty="0">
                <a:latin typeface="Times New Roman" panose="02020603050405020304" pitchFamily="18" charset="0"/>
                <a:cs typeface="Times New Roman" panose="02020603050405020304" pitchFamily="18" charset="0"/>
              </a:rPr>
              <a:t> положений конвенции в Республике Беларусь </a:t>
            </a:r>
            <a:r>
              <a:rPr lang="ru-RU" sz="2400" b="1" dirty="0">
                <a:latin typeface="Times New Roman" panose="02020603050405020304" pitchFamily="18" charset="0"/>
                <a:cs typeface="Times New Roman" panose="02020603050405020304" pitchFamily="18" charset="0"/>
              </a:rPr>
              <a:t>возложено</a:t>
            </a:r>
            <a:r>
              <a:rPr lang="ru-RU" sz="2400" dirty="0">
                <a:latin typeface="Times New Roman" panose="02020603050405020304" pitchFamily="18" charset="0"/>
                <a:cs typeface="Times New Roman" panose="02020603050405020304" pitchFamily="18" charset="0"/>
              </a:rPr>
              <a:t> на Министерство природных ресурсов и охраны окружающей среды </a:t>
            </a:r>
          </a:p>
          <a:p>
            <a:pPr marL="457200" indent="-457200" algn="just">
              <a:buFont typeface="Wingdings" panose="05000000000000000000" pitchFamily="2" charset="2"/>
              <a:buChar char="Ø"/>
            </a:pPr>
            <a:r>
              <a:rPr lang="ru-RU" sz="2400" b="1" dirty="0">
                <a:latin typeface="Times New Roman" panose="02020603050405020304" pitchFamily="18" charset="0"/>
                <a:cs typeface="Times New Roman" panose="02020603050405020304" pitchFamily="18" charset="0"/>
              </a:rPr>
              <a:t>Перечень химических веществ</a:t>
            </a:r>
            <a:r>
              <a:rPr lang="ru-RU" sz="2400" dirty="0">
                <a:latin typeface="Times New Roman" panose="02020603050405020304" pitchFamily="18" charset="0"/>
                <a:cs typeface="Times New Roman" panose="02020603050405020304" pitchFamily="18" charset="0"/>
              </a:rPr>
              <a:t>, подпадающих под действие конвенции, включает </a:t>
            </a:r>
            <a:r>
              <a:rPr lang="ru-RU" sz="2400" b="1" dirty="0">
                <a:latin typeface="Times New Roman" panose="02020603050405020304" pitchFamily="18" charset="0"/>
                <a:cs typeface="Times New Roman" panose="02020603050405020304" pitchFamily="18" charset="0"/>
              </a:rPr>
              <a:t>27</a:t>
            </a:r>
            <a:r>
              <a:rPr lang="ru-RU" sz="2400" dirty="0">
                <a:latin typeface="Times New Roman" panose="02020603050405020304" pitchFamily="18" charset="0"/>
                <a:cs typeface="Times New Roman" panose="02020603050405020304" pitchFamily="18" charset="0"/>
              </a:rPr>
              <a:t> наименований </a:t>
            </a:r>
            <a:endParaRPr lang="ru-RU" sz="2800" b="1" dirty="0">
              <a:latin typeface="Times New Roman" pitchFamily="18" charset="0"/>
              <a:cs typeface="Times New Roman" pitchFamily="18" charset="0"/>
            </a:endParaRPr>
          </a:p>
          <a:p>
            <a:pPr algn="just">
              <a:defRPr/>
            </a:pPr>
            <a:endParaRPr lang="ru-RU" sz="2800" b="1" dirty="0">
              <a:latin typeface="Times New Roman" pitchFamily="18" charset="0"/>
              <a:cs typeface="Times New Roman" pitchFamily="18" charset="0"/>
            </a:endParaRPr>
          </a:p>
        </p:txBody>
      </p:sp>
      <p:pic>
        <p:nvPicPr>
          <p:cNvPr id="28676" name="Picture 2" descr="http://3.bp.blogspot.com/-wnbF-o90SLE/TgszTa4qOPI/AAAAAAAAAig/ZQF9U5eyPNA/s1600/SC_logo.jpg"/>
          <p:cNvPicPr>
            <a:picLocks noChangeAspect="1" noChangeArrowheads="1"/>
          </p:cNvPicPr>
          <p:nvPr/>
        </p:nvPicPr>
        <p:blipFill>
          <a:blip r:embed="rId3" cstate="print"/>
          <a:srcRect/>
          <a:stretch>
            <a:fillRect/>
          </a:stretch>
        </p:blipFill>
        <p:spPr bwMode="auto">
          <a:xfrm>
            <a:off x="10432570" y="441227"/>
            <a:ext cx="971550" cy="971550"/>
          </a:xfrm>
          <a:prstGeom prst="rect">
            <a:avLst/>
          </a:prstGeom>
          <a:noFill/>
          <a:ln w="9525">
            <a:noFill/>
            <a:miter lim="800000"/>
            <a:headEnd/>
            <a:tailEnd/>
          </a:ln>
        </p:spPr>
      </p:pic>
    </p:spTree>
    <p:extLst>
      <p:ext uri="{BB962C8B-B14F-4D97-AF65-F5344CB8AC3E}">
        <p14:creationId xmlns:p14="http://schemas.microsoft.com/office/powerpoint/2010/main" val="1844146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3DEC6DE-251B-432D-977D-CBAD538F8E60}"/>
              </a:ext>
            </a:extLst>
          </p:cNvPr>
          <p:cNvSpPr>
            <a:spLocks noGrp="1"/>
          </p:cNvSpPr>
          <p:nvPr>
            <p:ph type="title"/>
          </p:nvPr>
        </p:nvSpPr>
        <p:spPr>
          <a:xfrm>
            <a:off x="2592925" y="624110"/>
            <a:ext cx="8911687" cy="835574"/>
          </a:xfrm>
        </p:spPr>
        <p:txBody>
          <a:bodyPr/>
          <a:lstStyle/>
          <a:p>
            <a:pPr algn="ctr"/>
            <a:r>
              <a:rPr lang="ru-RU" b="1" i="1" dirty="0"/>
              <a:t>ПОЧЕМУ ЭТО ВАЖНО</a:t>
            </a:r>
            <a:r>
              <a:rPr lang="en-US" b="1" i="1" dirty="0"/>
              <a:t>?</a:t>
            </a:r>
            <a:endParaRPr lang="ru-BY" dirty="0"/>
          </a:p>
        </p:txBody>
      </p:sp>
      <p:sp>
        <p:nvSpPr>
          <p:cNvPr id="3" name="Объект 2">
            <a:extLst>
              <a:ext uri="{FF2B5EF4-FFF2-40B4-BE49-F238E27FC236}">
                <a16:creationId xmlns:a16="http://schemas.microsoft.com/office/drawing/2014/main" id="{B71056D4-A3BF-4A26-9755-A32CD37705B6}"/>
              </a:ext>
            </a:extLst>
          </p:cNvPr>
          <p:cNvSpPr>
            <a:spLocks noGrp="1"/>
          </p:cNvSpPr>
          <p:nvPr>
            <p:ph idx="1"/>
          </p:nvPr>
        </p:nvSpPr>
        <p:spPr>
          <a:xfrm>
            <a:off x="1635853" y="1459684"/>
            <a:ext cx="9868759" cy="4451538"/>
          </a:xfrm>
        </p:spPr>
        <p:txBody>
          <a:bodyPr>
            <a:noAutofit/>
          </a:bodyPr>
          <a:lstStyle/>
          <a:p>
            <a:pPr marL="0" indent="0">
              <a:buNone/>
            </a:pPr>
            <a:r>
              <a:rPr lang="ru-RU" sz="2400" b="1" dirty="0"/>
              <a:t>Репродуктивная токсичность </a:t>
            </a:r>
            <a:endParaRPr lang="en-US" sz="2400" b="1" dirty="0"/>
          </a:p>
          <a:p>
            <a:r>
              <a:rPr lang="ru-RU" sz="2400" b="1" dirty="0"/>
              <a:t>Репродуктивная токсичность – способность химических, физических, биологических веществ индуцировать нарушение функции размножения. Пестициды способны патогенно влиять на процессы становления и развития репродуктивной системы. Дело в том, что некоторые пестициды по своей химической структуре похожи на половой гормон эстрадиол, полностью регулирующий работу репродуктивной системы. </a:t>
            </a:r>
            <a:endParaRPr lang="en-US" sz="2400" b="1" dirty="0"/>
          </a:p>
        </p:txBody>
      </p:sp>
      <p:pic>
        <p:nvPicPr>
          <p:cNvPr id="5" name="Рисунок 4">
            <a:extLst>
              <a:ext uri="{FF2B5EF4-FFF2-40B4-BE49-F238E27FC236}">
                <a16:creationId xmlns:a16="http://schemas.microsoft.com/office/drawing/2014/main" id="{9586A39A-041E-4CC6-8ADB-7FC20CC678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44961" y="16474"/>
            <a:ext cx="1647039" cy="1647039"/>
          </a:xfrm>
          <a:prstGeom prst="rect">
            <a:avLst/>
          </a:prstGeom>
        </p:spPr>
      </p:pic>
    </p:spTree>
    <p:extLst>
      <p:ext uri="{BB962C8B-B14F-4D97-AF65-F5344CB8AC3E}">
        <p14:creationId xmlns:p14="http://schemas.microsoft.com/office/powerpoint/2010/main" val="263077655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E00DEA-2071-4C5E-A934-09934C5B1387}"/>
              </a:ext>
            </a:extLst>
          </p:cNvPr>
          <p:cNvSpPr>
            <a:spLocks noGrp="1"/>
          </p:cNvSpPr>
          <p:nvPr>
            <p:ph type="title"/>
          </p:nvPr>
        </p:nvSpPr>
        <p:spPr>
          <a:xfrm>
            <a:off x="1981200" y="274638"/>
            <a:ext cx="8229600" cy="1498178"/>
          </a:xfrm>
        </p:spPr>
        <p:txBody>
          <a:bodyPr>
            <a:normAutofit/>
          </a:bodyPr>
          <a:lstStyle/>
          <a:p>
            <a:r>
              <a:rPr lang="ru-RU" b="1" dirty="0">
                <a:latin typeface="Times New Roman" panose="02020603050405020304" pitchFamily="18" charset="0"/>
                <a:cs typeface="Times New Roman" pitchFamily="18" charset="0"/>
              </a:rPr>
              <a:t>ЦЕЛЬ </a:t>
            </a:r>
            <a:br>
              <a:rPr lang="ru-RU" b="1" dirty="0">
                <a:latin typeface="Times New Roman" panose="02020603050405020304" pitchFamily="18" charset="0"/>
                <a:cs typeface="Times New Roman" pitchFamily="18" charset="0"/>
              </a:rPr>
            </a:br>
            <a:r>
              <a:rPr lang="ru-RU" b="1" dirty="0">
                <a:latin typeface="Times New Roman" panose="02020603050405020304" pitchFamily="18" charset="0"/>
                <a:cs typeface="Times New Roman" pitchFamily="18" charset="0"/>
              </a:rPr>
              <a:t>Стокгольмской конвенции</a:t>
            </a:r>
            <a:endParaRPr lang="ru-BY" dirty="0"/>
          </a:p>
        </p:txBody>
      </p:sp>
      <p:sp>
        <p:nvSpPr>
          <p:cNvPr id="3" name="Прямоугольник 2">
            <a:extLst>
              <a:ext uri="{FF2B5EF4-FFF2-40B4-BE49-F238E27FC236}">
                <a16:creationId xmlns:a16="http://schemas.microsoft.com/office/drawing/2014/main" id="{A529A35C-6495-4DE7-9D02-6D9279C57340}"/>
              </a:ext>
            </a:extLst>
          </p:cNvPr>
          <p:cNvSpPr/>
          <p:nvPr/>
        </p:nvSpPr>
        <p:spPr>
          <a:xfrm>
            <a:off x="2016768" y="1787679"/>
            <a:ext cx="8229600" cy="4093428"/>
          </a:xfrm>
          <a:prstGeom prst="rect">
            <a:avLst/>
          </a:prstGeom>
        </p:spPr>
        <p:txBody>
          <a:bodyPr wrap="square">
            <a:spAutoFit/>
          </a:bodyPr>
          <a:lstStyle/>
          <a:p>
            <a:pPr algn="just"/>
            <a:endParaRPr lang="ru-RU" dirty="0"/>
          </a:p>
          <a:p>
            <a:pPr algn="just">
              <a:defRPr/>
            </a:pPr>
            <a:r>
              <a:rPr lang="ru-RU" sz="2800" b="1" dirty="0">
                <a:latin typeface="Times New Roman" panose="02020603050405020304" pitchFamily="18" charset="0"/>
                <a:cs typeface="Times New Roman" pitchFamily="18" charset="0"/>
              </a:rPr>
              <a:t>ограничение или прекращение производства всех </a:t>
            </a:r>
            <a:r>
              <a:rPr lang="ru-RU" sz="2800" dirty="0">
                <a:latin typeface="Times New Roman" panose="02020603050405020304" pitchFamily="18" charset="0"/>
                <a:cs typeface="Times New Roman" pitchFamily="18" charset="0"/>
              </a:rPr>
              <a:t>преднамеренно продуцируемых </a:t>
            </a:r>
            <a:r>
              <a:rPr lang="ru-RU" sz="2800" b="1" dirty="0">
                <a:latin typeface="Times New Roman" panose="02020603050405020304" pitchFamily="18" charset="0"/>
                <a:cs typeface="Times New Roman" pitchFamily="18" charset="0"/>
              </a:rPr>
              <a:t>стойких органических загрязнителей (</a:t>
            </a:r>
            <a:r>
              <a:rPr lang="ru-RU" sz="2800" dirty="0">
                <a:latin typeface="Times New Roman" panose="02020603050405020304" pitchFamily="18" charset="0"/>
                <a:cs typeface="Times New Roman" pitchFamily="18" charset="0"/>
              </a:rPr>
              <a:t>СОЗ)</a:t>
            </a:r>
          </a:p>
          <a:p>
            <a:pPr algn="just">
              <a:defRPr/>
            </a:pPr>
            <a:endParaRPr lang="ru-RU" sz="2800" dirty="0">
              <a:latin typeface="Times New Roman" panose="02020603050405020304" pitchFamily="18" charset="0"/>
              <a:cs typeface="Times New Roman" pitchFamily="18" charset="0"/>
            </a:endParaRPr>
          </a:p>
          <a:p>
            <a:pPr algn="just">
              <a:defRPr/>
            </a:pPr>
            <a:r>
              <a:rPr lang="ru-RU" sz="2800" b="1" dirty="0">
                <a:latin typeface="Times New Roman" panose="02020603050405020304" pitchFamily="18" charset="0"/>
                <a:cs typeface="Times New Roman" pitchFamily="18" charset="0"/>
              </a:rPr>
              <a:t>постепенная минимизация, </a:t>
            </a:r>
            <a:r>
              <a:rPr lang="ru-RU" sz="2800" dirty="0">
                <a:latin typeface="Times New Roman" panose="02020603050405020304" pitchFamily="18" charset="0"/>
                <a:cs typeface="Times New Roman" pitchFamily="18" charset="0"/>
              </a:rPr>
              <a:t>и по мере возможности, </a:t>
            </a:r>
            <a:r>
              <a:rPr lang="ru-RU" sz="2800" b="1" dirty="0">
                <a:latin typeface="Times New Roman" panose="02020603050405020304" pitchFamily="18" charset="0"/>
                <a:cs typeface="Times New Roman" pitchFamily="18" charset="0"/>
              </a:rPr>
              <a:t>окончательное прекращение </a:t>
            </a:r>
            <a:r>
              <a:rPr lang="ru-RU" sz="2800" dirty="0">
                <a:latin typeface="Times New Roman" panose="02020603050405020304" pitchFamily="18" charset="0"/>
                <a:cs typeface="Times New Roman" pitchFamily="18" charset="0"/>
              </a:rPr>
              <a:t>непреднамеренно продуцируемых СОЗ, в том числе диоксинов и фуранов</a:t>
            </a:r>
            <a:endParaRPr lang="ru-RU" sz="2000" b="1" dirty="0">
              <a:latin typeface="Times New Roman" panose="02020603050405020304" pitchFamily="18" charset="0"/>
              <a:cs typeface="Times New Roman" pitchFamily="18" charset="0"/>
            </a:endParaRPr>
          </a:p>
          <a:p>
            <a:pPr algn="just"/>
            <a:endParaRPr lang="ru-RU" dirty="0"/>
          </a:p>
        </p:txBody>
      </p:sp>
    </p:spTree>
    <p:extLst>
      <p:ext uri="{BB962C8B-B14F-4D97-AF65-F5344CB8AC3E}">
        <p14:creationId xmlns:p14="http://schemas.microsoft.com/office/powerpoint/2010/main" val="37851282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25DAA1D-DE44-45D1-8322-121F9A2D9338}"/>
              </a:ext>
            </a:extLst>
          </p:cNvPr>
          <p:cNvSpPr>
            <a:spLocks noGrp="1"/>
          </p:cNvSpPr>
          <p:nvPr>
            <p:ph type="title"/>
          </p:nvPr>
        </p:nvSpPr>
        <p:spPr/>
        <p:txBody>
          <a:bodyPr/>
          <a:lstStyle/>
          <a:p>
            <a:r>
              <a:rPr lang="ru-RU" b="1" dirty="0">
                <a:latin typeface="Times New Roman" pitchFamily="18" charset="0"/>
                <a:cs typeface="Times New Roman" pitchFamily="18" charset="0"/>
              </a:rPr>
              <a:t>Стокгольмская конвенция</a:t>
            </a:r>
            <a:endParaRPr lang="ru-BY" dirty="0"/>
          </a:p>
        </p:txBody>
      </p:sp>
      <p:sp>
        <p:nvSpPr>
          <p:cNvPr id="3" name="Прямоугольник 2">
            <a:extLst>
              <a:ext uri="{FF2B5EF4-FFF2-40B4-BE49-F238E27FC236}">
                <a16:creationId xmlns:a16="http://schemas.microsoft.com/office/drawing/2014/main" id="{A1F537E7-D24E-426D-9903-D5B86F925C75}"/>
              </a:ext>
            </a:extLst>
          </p:cNvPr>
          <p:cNvSpPr/>
          <p:nvPr/>
        </p:nvSpPr>
        <p:spPr>
          <a:xfrm>
            <a:off x="1888921" y="1264555"/>
            <a:ext cx="8229600" cy="5601533"/>
          </a:xfrm>
          <a:prstGeom prst="rect">
            <a:avLst/>
          </a:prstGeom>
        </p:spPr>
        <p:txBody>
          <a:bodyPr wrap="square">
            <a:spAutoFit/>
          </a:bodyPr>
          <a:lstStyle/>
          <a:p>
            <a:pPr algn="just" fontAlgn="base"/>
            <a:r>
              <a:rPr lang="ru-RU" sz="2000" b="1" dirty="0"/>
              <a:t>Страны-участницы Стокгольмской конвенции должны принимать следующие меры:</a:t>
            </a:r>
          </a:p>
          <a:p>
            <a:pPr algn="just" fontAlgn="base"/>
            <a:r>
              <a:rPr lang="ru-RU" sz="2000" dirty="0"/>
              <a:t>- Производство, использование, импорт и экспорт 27 самых опасных СОЗ должны быть исключены или ограничены (особое правило было оговорено для ДДТ, так как этот химикат используется в развивающихся странах для борьбы с малярией).</a:t>
            </a:r>
          </a:p>
          <a:p>
            <a:pPr algn="just" fontAlgn="base"/>
            <a:r>
              <a:rPr lang="ru-RU" sz="2000" dirty="0"/>
              <a:t>- При строительстве новых заводов/установок следует принимать меры по сокращению возможных выбросов СОЗ.</a:t>
            </a:r>
          </a:p>
          <a:p>
            <a:pPr algn="just" fontAlgn="base"/>
            <a:r>
              <a:rPr lang="ru-RU" sz="2000" dirty="0"/>
              <a:t>- Запасы и отходы, которые загрязнены СОЗ, должны быть занесены в реестр и их следует уничтожить экологически безопасным методом, не приводящим к образованию СОЗ.</a:t>
            </a:r>
          </a:p>
          <a:p>
            <a:pPr algn="just" fontAlgn="base"/>
            <a:r>
              <a:rPr lang="ru-RU" sz="2000" dirty="0"/>
              <a:t>- Использование устройств, содержащих ПХД, все еще разрешено до 2025 года, при соблюдении мер предосторожности и определенных условий. К 2028 году все ПХД-содержащее оборудование должно быть уничтожено экологически безопасным методом.</a:t>
            </a:r>
          </a:p>
          <a:p>
            <a:pPr marL="285750" indent="-285750" algn="just" fontAlgn="base">
              <a:buFontTx/>
              <a:buChar char="-"/>
            </a:pPr>
            <a:endParaRPr lang="ru-RU" dirty="0"/>
          </a:p>
        </p:txBody>
      </p:sp>
    </p:spTree>
    <p:extLst>
      <p:ext uri="{BB962C8B-B14F-4D97-AF65-F5344CB8AC3E}">
        <p14:creationId xmlns:p14="http://schemas.microsoft.com/office/powerpoint/2010/main" val="75034652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05CF1E5-9884-4575-8B41-930F2B323CE6}"/>
              </a:ext>
            </a:extLst>
          </p:cNvPr>
          <p:cNvSpPr>
            <a:spLocks noGrp="1"/>
          </p:cNvSpPr>
          <p:nvPr>
            <p:ph type="title"/>
          </p:nvPr>
        </p:nvSpPr>
        <p:spPr/>
        <p:txBody>
          <a:bodyPr/>
          <a:lstStyle/>
          <a:p>
            <a:r>
              <a:rPr lang="ru-RU" b="1" dirty="0">
                <a:latin typeface="Times New Roman" pitchFamily="18" charset="0"/>
                <a:cs typeface="Times New Roman" pitchFamily="18" charset="0"/>
              </a:rPr>
              <a:t>Стокгольмская конвенция</a:t>
            </a:r>
            <a:endParaRPr lang="ru-BY" dirty="0"/>
          </a:p>
        </p:txBody>
      </p:sp>
      <p:sp>
        <p:nvSpPr>
          <p:cNvPr id="3" name="Прямоугольник 2">
            <a:extLst>
              <a:ext uri="{FF2B5EF4-FFF2-40B4-BE49-F238E27FC236}">
                <a16:creationId xmlns:a16="http://schemas.microsoft.com/office/drawing/2014/main" id="{1C1F5607-ED72-423A-A779-D0D412DB51E6}"/>
              </a:ext>
            </a:extLst>
          </p:cNvPr>
          <p:cNvSpPr/>
          <p:nvPr/>
        </p:nvSpPr>
        <p:spPr>
          <a:xfrm>
            <a:off x="2135560" y="1340768"/>
            <a:ext cx="8229600" cy="5047536"/>
          </a:xfrm>
          <a:prstGeom prst="rect">
            <a:avLst/>
          </a:prstGeom>
        </p:spPr>
        <p:txBody>
          <a:bodyPr wrap="square">
            <a:spAutoFit/>
          </a:bodyPr>
          <a:lstStyle/>
          <a:p>
            <a:r>
              <a:rPr lang="ru-RU" sz="1400" dirty="0">
                <a:solidFill>
                  <a:srgbClr val="202122"/>
                </a:solidFill>
                <a:latin typeface="Arial" panose="020B0604020202020204" pitchFamily="34" charset="0"/>
              </a:rPr>
              <a:t>Исходные 12 соединений, включенные в список Стокгольмской конвенции</a:t>
            </a:r>
          </a:p>
          <a:p>
            <a:pPr>
              <a:buFont typeface="+mj-lt"/>
              <a:buAutoNum type="arabicPeriod"/>
            </a:pPr>
            <a:r>
              <a:rPr lang="ru-RU" sz="1400" dirty="0" err="1">
                <a:latin typeface="Arial" panose="020B0604020202020204" pitchFamily="34" charset="0"/>
                <a:hlinkClick r:id="rId2" tooltip="ДДТ (инсектицид)">
                  <a:extLst>
                    <a:ext uri="{A12FA001-AC4F-418D-AE19-62706E023703}">
                      <ahyp:hlinkClr xmlns:ahyp="http://schemas.microsoft.com/office/drawing/2018/hyperlinkcolor" val="tx"/>
                    </a:ext>
                  </a:extLst>
                </a:hlinkClick>
              </a:rPr>
              <a:t>Дихлордифенил-трихлорэтан</a:t>
            </a:r>
            <a:r>
              <a:rPr lang="ru-RU" sz="1400" dirty="0">
                <a:latin typeface="Arial" panose="020B0604020202020204" pitchFamily="34" charset="0"/>
              </a:rPr>
              <a:t> (ДДТ; инсектицид, устойчив к разложению, накапливается в пищевой цепи, токсичен для многих организмов, подавляет репродуктивную функцию хищных птиц).</a:t>
            </a:r>
          </a:p>
          <a:p>
            <a:pPr>
              <a:buFont typeface="+mj-lt"/>
              <a:buAutoNum type="arabicPeriod"/>
            </a:pPr>
            <a:r>
              <a:rPr lang="ru-RU" sz="1400" dirty="0">
                <a:latin typeface="Arial" panose="020B0604020202020204" pitchFamily="34" charset="0"/>
                <a:hlinkClick r:id="rId3" tooltip="Альдрин">
                  <a:extLst>
                    <a:ext uri="{A12FA001-AC4F-418D-AE19-62706E023703}">
                      <ahyp:hlinkClr xmlns:ahyp="http://schemas.microsoft.com/office/drawing/2018/hyperlinkcolor" val="tx"/>
                    </a:ext>
                  </a:extLst>
                </a:hlinkClick>
              </a:rPr>
              <a:t>Альдрин</a:t>
            </a:r>
            <a:r>
              <a:rPr lang="ru-RU" sz="1400" dirty="0">
                <a:latin typeface="Arial" panose="020B0604020202020204" pitchFamily="34" charset="0"/>
              </a:rPr>
              <a:t> (пестицид-инсектицид, первоначально инсектицидного действия, оказавшийся токсичным для рыб, птиц и человека).</a:t>
            </a:r>
          </a:p>
          <a:p>
            <a:pPr>
              <a:buFont typeface="+mj-lt"/>
              <a:buAutoNum type="arabicPeriod"/>
            </a:pPr>
            <a:r>
              <a:rPr lang="ru-RU" sz="1400" dirty="0">
                <a:latin typeface="Arial" panose="020B0604020202020204" pitchFamily="34" charset="0"/>
                <a:hlinkClick r:id="rId4" tooltip="Дильдрин">
                  <a:extLst>
                    <a:ext uri="{A12FA001-AC4F-418D-AE19-62706E023703}">
                      <ahyp:hlinkClr xmlns:ahyp="http://schemas.microsoft.com/office/drawing/2018/hyperlinkcolor" val="tx"/>
                    </a:ext>
                  </a:extLst>
                </a:hlinkClick>
              </a:rPr>
              <a:t>Дильдрин</a:t>
            </a:r>
            <a:r>
              <a:rPr lang="ru-RU" sz="1400" dirty="0">
                <a:latin typeface="Arial" panose="020B0604020202020204" pitchFamily="34" charset="0"/>
              </a:rPr>
              <a:t> (пестицид, производное </a:t>
            </a:r>
            <a:r>
              <a:rPr lang="ru-RU" sz="1400" dirty="0">
                <a:latin typeface="Arial" panose="020B0604020202020204" pitchFamily="34" charset="0"/>
                <a:hlinkClick r:id="rId3" tooltip="Альдрин">
                  <a:extLst>
                    <a:ext uri="{A12FA001-AC4F-418D-AE19-62706E023703}">
                      <ahyp:hlinkClr xmlns:ahyp="http://schemas.microsoft.com/office/drawing/2018/hyperlinkcolor" val="tx"/>
                    </a:ext>
                  </a:extLst>
                </a:hlinkClick>
              </a:rPr>
              <a:t>альдрина</a:t>
            </a:r>
            <a:r>
              <a:rPr lang="ru-RU" sz="1400" dirty="0">
                <a:latin typeface="Arial" panose="020B0604020202020204" pitchFamily="34" charset="0"/>
              </a:rPr>
              <a:t>; в почве альдрин быстро превращается в дильдрин, который имеет </a:t>
            </a:r>
            <a:r>
              <a:rPr lang="ru-RU" sz="1400" dirty="0">
                <a:latin typeface="Arial" panose="020B0604020202020204" pitchFamily="34" charset="0"/>
                <a:hlinkClick r:id="rId5" tooltip="Период полувыведения">
                  <a:extLst>
                    <a:ext uri="{A12FA001-AC4F-418D-AE19-62706E023703}">
                      <ahyp:hlinkClr xmlns:ahyp="http://schemas.microsoft.com/office/drawing/2018/hyperlinkcolor" val="tx"/>
                    </a:ext>
                  </a:extLst>
                </a:hlinkClick>
              </a:rPr>
              <a:t>период полувыведения</a:t>
            </a:r>
            <a:r>
              <a:rPr lang="ru-RU" sz="1400" dirty="0">
                <a:latin typeface="Arial" panose="020B0604020202020204" pitchFamily="34" charset="0"/>
              </a:rPr>
              <a:t> из почвы 5 лет, в отличие от 1 года для альдрина).</a:t>
            </a:r>
          </a:p>
          <a:p>
            <a:pPr>
              <a:buFont typeface="+mj-lt"/>
              <a:buAutoNum type="arabicPeriod"/>
            </a:pPr>
            <a:r>
              <a:rPr lang="ru-RU" sz="1400" dirty="0" err="1">
                <a:latin typeface="Arial" panose="020B0604020202020204" pitchFamily="34" charset="0"/>
                <a:hlinkClick r:id="rId6" tooltip="Эндрин">
                  <a:extLst>
                    <a:ext uri="{A12FA001-AC4F-418D-AE19-62706E023703}">
                      <ahyp:hlinkClr xmlns:ahyp="http://schemas.microsoft.com/office/drawing/2018/hyperlinkcolor" val="tx"/>
                    </a:ext>
                  </a:extLst>
                </a:hlinkClick>
              </a:rPr>
              <a:t>Эндрин</a:t>
            </a:r>
            <a:r>
              <a:rPr lang="ru-RU" sz="1400" dirty="0">
                <a:latin typeface="Arial" panose="020B0604020202020204" pitchFamily="34" charset="0"/>
              </a:rPr>
              <a:t> (пестицид — инсектицид и </a:t>
            </a:r>
            <a:r>
              <a:rPr lang="ru-RU" sz="1400" dirty="0" err="1">
                <a:latin typeface="Arial" panose="020B0604020202020204" pitchFamily="34" charset="0"/>
              </a:rPr>
              <a:t>дератизатор</a:t>
            </a:r>
            <a:r>
              <a:rPr lang="ru-RU" sz="1400" dirty="0">
                <a:latin typeface="Arial" panose="020B0604020202020204" pitchFamily="34" charset="0"/>
              </a:rPr>
              <a:t>; </a:t>
            </a:r>
            <a:r>
              <a:rPr lang="ru-RU" sz="1400" dirty="0" err="1">
                <a:latin typeface="Arial" panose="020B0604020202020204" pitchFamily="34" charset="0"/>
              </a:rPr>
              <a:t>высокотоксичен</a:t>
            </a:r>
            <a:r>
              <a:rPr lang="ru-RU" sz="1400" dirty="0">
                <a:latin typeface="Arial" panose="020B0604020202020204" pitchFamily="34" charset="0"/>
              </a:rPr>
              <a:t> для рыб).</a:t>
            </a:r>
          </a:p>
          <a:p>
            <a:pPr>
              <a:buFont typeface="+mj-lt"/>
              <a:buAutoNum type="arabicPeriod"/>
            </a:pPr>
            <a:r>
              <a:rPr lang="ru-RU" sz="1400" dirty="0" err="1">
                <a:latin typeface="Arial" panose="020B0604020202020204" pitchFamily="34" charset="0"/>
                <a:hlinkClick r:id="rId7" tooltip="Хлордан">
                  <a:extLst>
                    <a:ext uri="{A12FA001-AC4F-418D-AE19-62706E023703}">
                      <ahyp:hlinkClr xmlns:ahyp="http://schemas.microsoft.com/office/drawing/2018/hyperlinkcolor" val="tx"/>
                    </a:ext>
                  </a:extLst>
                </a:hlinkClick>
              </a:rPr>
              <a:t>Хлордан</a:t>
            </a:r>
            <a:r>
              <a:rPr lang="ru-RU" sz="1400" dirty="0">
                <a:latin typeface="Arial" panose="020B0604020202020204" pitchFamily="34" charset="0"/>
              </a:rPr>
              <a:t> (инсектицид против термитов, оказавшийся токсичным для рыб, птиц; у человека воздействует на иммунную систему, потенциальный канцероген).</a:t>
            </a:r>
          </a:p>
          <a:p>
            <a:pPr>
              <a:buFont typeface="+mj-lt"/>
              <a:buAutoNum type="arabicPeriod"/>
            </a:pPr>
            <a:r>
              <a:rPr lang="ru-RU" sz="1400" dirty="0" err="1">
                <a:latin typeface="Arial" panose="020B0604020202020204" pitchFamily="34" charset="0"/>
                <a:hlinkClick r:id="rId8" tooltip="en:Mirex">
                  <a:extLst>
                    <a:ext uri="{A12FA001-AC4F-418D-AE19-62706E023703}">
                      <ahyp:hlinkClr xmlns:ahyp="http://schemas.microsoft.com/office/drawing/2018/hyperlinkcolor" val="tx"/>
                    </a:ext>
                  </a:extLst>
                </a:hlinkClick>
              </a:rPr>
              <a:t>Мирекс</a:t>
            </a:r>
            <a:r>
              <a:rPr lang="ru-RU" sz="1400" dirty="0">
                <a:latin typeface="Arial" panose="020B0604020202020204" pitchFamily="34" charset="0"/>
              </a:rPr>
              <a:t> (инсектицид против муравьев и термитов, не токсичен для человека, но является потенциальным канцерогеном).</a:t>
            </a:r>
          </a:p>
          <a:p>
            <a:pPr>
              <a:buFont typeface="+mj-lt"/>
              <a:buAutoNum type="arabicPeriod"/>
            </a:pPr>
            <a:r>
              <a:rPr lang="ru-RU" sz="1400" dirty="0" err="1">
                <a:latin typeface="Arial" panose="020B0604020202020204" pitchFamily="34" charset="0"/>
                <a:hlinkClick r:id="rId9" tooltip="Токсафен (страница отсутствует)">
                  <a:extLst>
                    <a:ext uri="{A12FA001-AC4F-418D-AE19-62706E023703}">
                      <ahyp:hlinkClr xmlns:ahyp="http://schemas.microsoft.com/office/drawing/2018/hyperlinkcolor" val="tx"/>
                    </a:ext>
                  </a:extLst>
                </a:hlinkClick>
              </a:rPr>
              <a:t>Токсафен</a:t>
            </a:r>
            <a:r>
              <a:rPr lang="ru-RU" sz="1400" dirty="0">
                <a:latin typeface="Arial" panose="020B0604020202020204" pitchFamily="34" charset="0"/>
              </a:rPr>
              <a:t> (инсектицид против клещей, является потенциальным канцерогеном).</a:t>
            </a:r>
          </a:p>
          <a:p>
            <a:pPr>
              <a:buFont typeface="+mj-lt"/>
              <a:buAutoNum type="arabicPeriod"/>
            </a:pPr>
            <a:r>
              <a:rPr lang="ru-RU" sz="1400" dirty="0">
                <a:latin typeface="Arial" panose="020B0604020202020204" pitchFamily="34" charset="0"/>
                <a:hlinkClick r:id="rId10" tooltip="Гептахлор">
                  <a:extLst>
                    <a:ext uri="{A12FA001-AC4F-418D-AE19-62706E023703}">
                      <ahyp:hlinkClr xmlns:ahyp="http://schemas.microsoft.com/office/drawing/2018/hyperlinkcolor" val="tx"/>
                    </a:ext>
                  </a:extLst>
                </a:hlinkClick>
              </a:rPr>
              <a:t>Гептахлор</a:t>
            </a:r>
            <a:r>
              <a:rPr lang="ru-RU" sz="1400" dirty="0">
                <a:latin typeface="Arial" panose="020B0604020202020204" pitchFamily="34" charset="0"/>
              </a:rPr>
              <a:t> (инсектицид, применялся против почвенных насекомых, оказался токсичен для птиц; скорее всего, привел к уничтожению локальных популяций канадских гусей и американской пустельги в бассейне реки Колумбия в США; потенциальный канцероген).</a:t>
            </a:r>
          </a:p>
          <a:p>
            <a:pPr>
              <a:buFont typeface="+mj-lt"/>
              <a:buAutoNum type="arabicPeriod"/>
            </a:pPr>
            <a:r>
              <a:rPr lang="ru-RU" sz="1400" dirty="0">
                <a:latin typeface="Arial" panose="020B0604020202020204" pitchFamily="34" charset="0"/>
                <a:hlinkClick r:id="rId11" tooltip="Полихлорированные дифенилы">
                  <a:extLst>
                    <a:ext uri="{A12FA001-AC4F-418D-AE19-62706E023703}">
                      <ahyp:hlinkClr xmlns:ahyp="http://schemas.microsoft.com/office/drawing/2018/hyperlinkcolor" val="tx"/>
                    </a:ext>
                  </a:extLst>
                </a:hlinkClick>
              </a:rPr>
              <a:t>Полихлорированные дифенилы</a:t>
            </a:r>
            <a:r>
              <a:rPr lang="ru-RU" sz="1400" dirty="0">
                <a:latin typeface="Arial" panose="020B0604020202020204" pitchFamily="34" charset="0"/>
              </a:rPr>
              <a:t> (ПХД).</a:t>
            </a:r>
          </a:p>
          <a:p>
            <a:pPr>
              <a:buFont typeface="+mj-lt"/>
              <a:buAutoNum type="arabicPeriod"/>
            </a:pPr>
            <a:r>
              <a:rPr lang="ru-RU" sz="1400" dirty="0" err="1">
                <a:latin typeface="Arial" panose="020B0604020202020204" pitchFamily="34" charset="0"/>
                <a:hlinkClick r:id="rId12" tooltip="Гексахлорбензол">
                  <a:extLst>
                    <a:ext uri="{A12FA001-AC4F-418D-AE19-62706E023703}">
                      <ahyp:hlinkClr xmlns:ahyp="http://schemas.microsoft.com/office/drawing/2018/hyperlinkcolor" val="tx"/>
                    </a:ext>
                  </a:extLst>
                </a:hlinkClick>
              </a:rPr>
              <a:t>Гексахлорбензол</a:t>
            </a:r>
            <a:r>
              <a:rPr lang="ru-RU" sz="1400" dirty="0">
                <a:latin typeface="Arial" panose="020B0604020202020204" pitchFamily="34" charset="0"/>
              </a:rPr>
              <a:t> (ГХБ) (пестицид-фунгицид, воздействует на репродуктивные органы).</a:t>
            </a:r>
          </a:p>
          <a:p>
            <a:pPr>
              <a:buFont typeface="+mj-lt"/>
              <a:buAutoNum type="arabicPeriod"/>
            </a:pPr>
            <a:r>
              <a:rPr lang="ru-RU" sz="1400" dirty="0" err="1">
                <a:latin typeface="Arial" panose="020B0604020202020204" pitchFamily="34" charset="0"/>
                <a:hlinkClick r:id="rId13" tooltip="Диоксин">
                  <a:extLst>
                    <a:ext uri="{A12FA001-AC4F-418D-AE19-62706E023703}">
                      <ahyp:hlinkClr xmlns:ahyp="http://schemas.microsoft.com/office/drawing/2018/hyperlinkcolor" val="tx"/>
                    </a:ext>
                  </a:extLst>
                </a:hlinkClick>
              </a:rPr>
              <a:t>Полихлордибензодиоксины</a:t>
            </a:r>
            <a:r>
              <a:rPr lang="ru-RU" sz="1400" dirty="0">
                <a:latin typeface="Arial" panose="020B0604020202020204" pitchFamily="34" charset="0"/>
              </a:rPr>
              <a:t> (ПХДД).</a:t>
            </a:r>
          </a:p>
          <a:p>
            <a:pPr>
              <a:buFont typeface="+mj-lt"/>
              <a:buAutoNum type="arabicPeriod"/>
            </a:pPr>
            <a:r>
              <a:rPr lang="ru-RU" sz="1400" dirty="0" err="1">
                <a:latin typeface="Arial" panose="020B0604020202020204" pitchFamily="34" charset="0"/>
                <a:hlinkClick r:id="rId14" tooltip="Полихлордибензофуран">
                  <a:extLst>
                    <a:ext uri="{A12FA001-AC4F-418D-AE19-62706E023703}">
                      <ahyp:hlinkClr xmlns:ahyp="http://schemas.microsoft.com/office/drawing/2018/hyperlinkcolor" val="tx"/>
                    </a:ext>
                  </a:extLst>
                </a:hlinkClick>
              </a:rPr>
              <a:t>Полихлордибензофураны</a:t>
            </a:r>
            <a:r>
              <a:rPr lang="ru-RU" sz="1400" dirty="0">
                <a:latin typeface="Arial" panose="020B0604020202020204" pitchFamily="34" charset="0"/>
              </a:rPr>
              <a:t> </a:t>
            </a:r>
            <a:r>
              <a:rPr lang="ru-RU" sz="1400" dirty="0">
                <a:solidFill>
                  <a:srgbClr val="202122"/>
                </a:solidFill>
                <a:latin typeface="Arial" panose="020B0604020202020204" pitchFamily="34" charset="0"/>
              </a:rPr>
              <a:t>(ПХДФ; </a:t>
            </a:r>
            <a:r>
              <a:rPr lang="ru-RU" sz="1400" dirty="0" err="1">
                <a:solidFill>
                  <a:srgbClr val="202122"/>
                </a:solidFill>
                <a:latin typeface="Arial" panose="020B0604020202020204" pitchFamily="34" charset="0"/>
              </a:rPr>
              <a:t>дибензофураны</a:t>
            </a:r>
            <a:r>
              <a:rPr lang="ru-RU" sz="1400" dirty="0">
                <a:solidFill>
                  <a:srgbClr val="202122"/>
                </a:solidFill>
                <a:latin typeface="Arial" panose="020B0604020202020204" pitchFamily="34" charset="0"/>
              </a:rPr>
              <a:t> по структуре очень похожи на диоксины и многие их токсические эффекты совпадают).</a:t>
            </a:r>
          </a:p>
        </p:txBody>
      </p:sp>
    </p:spTree>
    <p:extLst>
      <p:ext uri="{BB962C8B-B14F-4D97-AF65-F5344CB8AC3E}">
        <p14:creationId xmlns:p14="http://schemas.microsoft.com/office/powerpoint/2010/main" val="391426904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72420" y="304800"/>
            <a:ext cx="7381180" cy="922114"/>
          </a:xfrm>
        </p:spPr>
        <p:txBody>
          <a:bodyPr>
            <a:normAutofit/>
          </a:bodyPr>
          <a:lstStyle/>
          <a:p>
            <a:r>
              <a:rPr lang="ru-RU" b="1" dirty="0">
                <a:latin typeface="Times New Roman" pitchFamily="18" charset="0"/>
                <a:cs typeface="Times New Roman" pitchFamily="18" charset="0"/>
              </a:rPr>
              <a:t>Стокгольмская конвенция</a:t>
            </a:r>
          </a:p>
        </p:txBody>
      </p:sp>
      <p:pic>
        <p:nvPicPr>
          <p:cNvPr id="28676" name="Picture 2" descr="http://3.bp.blogspot.com/-wnbF-o90SLE/TgszTa4qOPI/AAAAAAAAAig/ZQF9U5eyPNA/s1600/SC_logo.jpg"/>
          <p:cNvPicPr>
            <a:picLocks noChangeAspect="1" noChangeArrowheads="1"/>
          </p:cNvPicPr>
          <p:nvPr/>
        </p:nvPicPr>
        <p:blipFill>
          <a:blip r:embed="rId3" cstate="print"/>
          <a:srcRect/>
          <a:stretch>
            <a:fillRect/>
          </a:stretch>
        </p:blipFill>
        <p:spPr bwMode="auto">
          <a:xfrm>
            <a:off x="11036577" y="255364"/>
            <a:ext cx="971550" cy="971550"/>
          </a:xfrm>
          <a:prstGeom prst="rect">
            <a:avLst/>
          </a:prstGeom>
          <a:noFill/>
          <a:ln w="9525">
            <a:noFill/>
            <a:miter lim="800000"/>
            <a:headEnd/>
            <a:tailEnd/>
          </a:ln>
        </p:spPr>
      </p:pic>
      <p:sp>
        <p:nvSpPr>
          <p:cNvPr id="3" name="Прямоугольник 2">
            <a:extLst>
              <a:ext uri="{FF2B5EF4-FFF2-40B4-BE49-F238E27FC236}">
                <a16:creationId xmlns:a16="http://schemas.microsoft.com/office/drawing/2014/main" id="{F7B100D4-5D49-4EDC-A2CA-9AA38643A462}"/>
              </a:ext>
            </a:extLst>
          </p:cNvPr>
          <p:cNvSpPr/>
          <p:nvPr/>
        </p:nvSpPr>
        <p:spPr>
          <a:xfrm>
            <a:off x="2509032" y="1554192"/>
            <a:ext cx="7107956" cy="3749616"/>
          </a:xfrm>
          <a:prstGeom prst="rect">
            <a:avLst/>
          </a:prstGeom>
        </p:spPr>
        <p:txBody>
          <a:bodyPr wrap="square">
            <a:spAutoFit/>
          </a:bodyPr>
          <a:lstStyle/>
          <a:p>
            <a:pPr>
              <a:lnSpc>
                <a:spcPct val="107000"/>
              </a:lnSpc>
              <a:spcBef>
                <a:spcPts val="600"/>
              </a:spcBef>
              <a:spcAft>
                <a:spcPts val="600"/>
              </a:spcAft>
            </a:pPr>
            <a:r>
              <a:rPr lang="ru-BY" sz="28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Список соединений приведен в конвенции в качестве приложений</a:t>
            </a:r>
            <a:r>
              <a:rPr lang="ru-RU" sz="28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BY" sz="28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lnSpc>
                <a:spcPct val="107000"/>
              </a:lnSpc>
              <a:spcAft>
                <a:spcPts val="120"/>
              </a:spcAft>
              <a:buSzPts val="1000"/>
              <a:buFont typeface="Wingdings" panose="05000000000000000000" pitchFamily="2" charset="2"/>
              <a:buChar char="ü"/>
              <a:tabLst>
                <a:tab pos="457200" algn="l"/>
              </a:tabLst>
            </a:pPr>
            <a:r>
              <a:rPr lang="ru-BY" sz="28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A (запрещение производства и ликвидация</a:t>
            </a:r>
            <a:r>
              <a:rPr lang="ru-RU" sz="28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 </a:t>
            </a:r>
            <a:r>
              <a:rPr lang="ru-BY" sz="2800" dirty="0">
                <a:latin typeface="Times New Roman" panose="02020603050405020304" pitchFamily="18" charset="0"/>
                <a:cs typeface="Times New Roman" panose="02020603050405020304" pitchFamily="18" charset="0"/>
              </a:rPr>
              <a:t>— </a:t>
            </a:r>
            <a:r>
              <a:rPr lang="ru-BY" sz="2800" dirty="0" err="1">
                <a:latin typeface="Times New Roman" panose="02020603050405020304" pitchFamily="18" charset="0"/>
                <a:cs typeface="Times New Roman" panose="02020603050405020304" pitchFamily="18" charset="0"/>
              </a:rPr>
              <a:t>пп</a:t>
            </a:r>
            <a:r>
              <a:rPr lang="ru-BY" sz="2800" dirty="0">
                <a:latin typeface="Times New Roman" panose="02020603050405020304" pitchFamily="18" charset="0"/>
                <a:cs typeface="Times New Roman" panose="02020603050405020304" pitchFamily="18" charset="0"/>
              </a:rPr>
              <a:t>. 2</a:t>
            </a:r>
            <a:r>
              <a:rPr lang="ru-RU" sz="2800" dirty="0">
                <a:latin typeface="Times New Roman" panose="02020603050405020304" pitchFamily="18" charset="0"/>
                <a:cs typeface="Times New Roman" panose="02020603050405020304" pitchFamily="18" charset="0"/>
              </a:rPr>
              <a:t>-</a:t>
            </a:r>
            <a:r>
              <a:rPr lang="ru-BY" sz="2800" dirty="0">
                <a:latin typeface="Times New Roman" panose="02020603050405020304" pitchFamily="18" charset="0"/>
                <a:cs typeface="Times New Roman" panose="02020603050405020304" pitchFamily="18" charset="0"/>
              </a:rPr>
              <a:t>8</a:t>
            </a:r>
            <a:r>
              <a:rPr lang="ru-RU" sz="2800" dirty="0">
                <a:latin typeface="Times New Roman" panose="02020603050405020304" pitchFamily="18" charset="0"/>
                <a:cs typeface="Times New Roman" panose="02020603050405020304" pitchFamily="18" charset="0"/>
              </a:rPr>
              <a:t>)</a:t>
            </a:r>
            <a:endParaRPr lang="ru-BY" sz="28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lnSpc>
                <a:spcPct val="107000"/>
              </a:lnSpc>
              <a:spcAft>
                <a:spcPts val="120"/>
              </a:spcAft>
              <a:buSzPts val="1000"/>
              <a:buFont typeface="Wingdings" panose="05000000000000000000" pitchFamily="2" charset="2"/>
              <a:buChar char="ü"/>
              <a:tabLst>
                <a:tab pos="457200" algn="l"/>
              </a:tabLst>
            </a:pPr>
            <a:r>
              <a:rPr lang="ru-BY" sz="28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B (ограничение использования  — ДДТ);</a:t>
            </a:r>
            <a:endParaRPr lang="ru-BY" sz="2800" dirty="0">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lnSpc>
                <a:spcPct val="107000"/>
              </a:lnSpc>
              <a:spcAft>
                <a:spcPts val="120"/>
              </a:spcAft>
              <a:buSzPts val="1000"/>
              <a:buFont typeface="Wingdings" panose="05000000000000000000" pitchFamily="2" charset="2"/>
              <a:buChar char="ü"/>
              <a:tabLst>
                <a:tab pos="457200" algn="l"/>
              </a:tabLst>
            </a:pPr>
            <a:r>
              <a:rPr lang="ru-BY" sz="28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C (непреднамеренное производство — ГХБ, ПХД и ПХДД/ПХДФ).</a:t>
            </a:r>
            <a:endParaRPr lang="ru-RU" sz="28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nSpc>
                <a:spcPct val="107000"/>
              </a:lnSpc>
              <a:spcAft>
                <a:spcPts val="120"/>
              </a:spcAft>
              <a:buSzPts val="1000"/>
              <a:buFont typeface="Symbol" panose="05050102010706020507" pitchFamily="18" charset="2"/>
              <a:buChar char=""/>
              <a:tabLst>
                <a:tab pos="457200" algn="l"/>
              </a:tabLst>
            </a:pPr>
            <a:endParaRPr lang="ru-BY"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4489818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67608" y="274638"/>
            <a:ext cx="6912768" cy="922114"/>
          </a:xfrm>
        </p:spPr>
        <p:txBody>
          <a:bodyPr>
            <a:normAutofit/>
          </a:bodyPr>
          <a:lstStyle/>
          <a:p>
            <a:r>
              <a:rPr lang="ru-RU" b="1" dirty="0">
                <a:solidFill>
                  <a:srgbClr val="FF0000"/>
                </a:solidFill>
              </a:rPr>
              <a:t>РОТТЕРДАМСКАЯ КОНВЕНЦИЯ</a:t>
            </a:r>
          </a:p>
        </p:txBody>
      </p:sp>
      <p:pic>
        <p:nvPicPr>
          <p:cNvPr id="3" name="Picture 3" descr="stella"/>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04433" y="44624"/>
            <a:ext cx="1152128" cy="1152128"/>
          </a:xfrm>
          <a:prstGeom prst="rect">
            <a:avLst/>
          </a:prstGeom>
          <a:noFill/>
          <a:ln>
            <a:noFill/>
          </a:ln>
        </p:spPr>
      </p:pic>
      <p:sp>
        <p:nvSpPr>
          <p:cNvPr id="4" name="Прямоугольник 3"/>
          <p:cNvSpPr/>
          <p:nvPr/>
        </p:nvSpPr>
        <p:spPr>
          <a:xfrm>
            <a:off x="1631504" y="1196753"/>
            <a:ext cx="7992888" cy="1846659"/>
          </a:xfrm>
          <a:prstGeom prst="rect">
            <a:avLst/>
          </a:prstGeom>
        </p:spPr>
        <p:txBody>
          <a:bodyPr wrap="square">
            <a:spAutoFit/>
          </a:bodyPr>
          <a:lstStyle/>
          <a:p>
            <a:pPr>
              <a:buSzPct val="150000"/>
            </a:pPr>
            <a:r>
              <a:rPr lang="ru-RU" altLang="ru-RU" sz="2400" b="1" dirty="0">
                <a:solidFill>
                  <a:schemeClr val="tx2"/>
                </a:solidFill>
                <a:latin typeface="Times New Roman" pitchFamily="18" charset="0"/>
              </a:rPr>
              <a:t>Роттердамская конвенция о процедуре предварительного обоснованного согласия в </a:t>
            </a:r>
          </a:p>
          <a:p>
            <a:pPr>
              <a:buSzPct val="150000"/>
            </a:pPr>
            <a:r>
              <a:rPr lang="ru-RU" altLang="ru-RU" sz="2400" b="1" dirty="0">
                <a:solidFill>
                  <a:schemeClr val="tx2"/>
                </a:solidFill>
                <a:latin typeface="Times New Roman" pitchFamily="18" charset="0"/>
              </a:rPr>
              <a:t>отношении отдельных опасных химических </a:t>
            </a:r>
          </a:p>
          <a:p>
            <a:pPr>
              <a:buSzPct val="150000"/>
            </a:pPr>
            <a:r>
              <a:rPr lang="ru-RU" altLang="ru-RU" sz="2400" b="1" dirty="0">
                <a:solidFill>
                  <a:schemeClr val="tx2"/>
                </a:solidFill>
                <a:latin typeface="Times New Roman" pitchFamily="18" charset="0"/>
              </a:rPr>
              <a:t>веществ и пестицидов в международной торговле</a:t>
            </a:r>
            <a:r>
              <a:rPr lang="en-US" altLang="ru-RU" sz="2400" b="1" dirty="0">
                <a:solidFill>
                  <a:schemeClr val="tx2"/>
                </a:solidFill>
                <a:latin typeface="Times New Roman" pitchFamily="18" charset="0"/>
              </a:rPr>
              <a:t> </a:t>
            </a:r>
            <a:endParaRPr lang="ru-RU" altLang="ru-RU" sz="2400" b="1" dirty="0">
              <a:solidFill>
                <a:schemeClr val="tx2"/>
              </a:solidFill>
              <a:latin typeface="Times New Roman" pitchFamily="18" charset="0"/>
            </a:endParaRPr>
          </a:p>
          <a:p>
            <a:pPr algn="just">
              <a:buSzPct val="150000"/>
              <a:buFontTx/>
              <a:buChar char="•"/>
            </a:pPr>
            <a:endParaRPr lang="ru-RU" dirty="0">
              <a:latin typeface="Times New Roman" pitchFamily="18" charset="0"/>
            </a:endParaRPr>
          </a:p>
        </p:txBody>
      </p:sp>
      <p:pic>
        <p:nvPicPr>
          <p:cNvPr id="5" name="Picture 7" descr="PicCover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16480" y="1710978"/>
            <a:ext cx="1665700" cy="2150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ямоугольник 6">
            <a:extLst>
              <a:ext uri="{FF2B5EF4-FFF2-40B4-BE49-F238E27FC236}">
                <a16:creationId xmlns:a16="http://schemas.microsoft.com/office/drawing/2014/main" id="{4C660863-3B5A-416C-9397-F9BBFB8E817B}"/>
              </a:ext>
            </a:extLst>
          </p:cNvPr>
          <p:cNvSpPr/>
          <p:nvPr/>
        </p:nvSpPr>
        <p:spPr>
          <a:xfrm>
            <a:off x="1775520" y="3105835"/>
            <a:ext cx="7056784" cy="2862322"/>
          </a:xfrm>
          <a:prstGeom prst="rect">
            <a:avLst/>
          </a:prstGeom>
        </p:spPr>
        <p:txBody>
          <a:bodyPr wrap="square">
            <a:spAutoFit/>
          </a:bodyPr>
          <a:lstStyle/>
          <a:p>
            <a:pPr marL="457200" indent="-457200" algn="just">
              <a:buFont typeface="Wingdings" panose="05000000000000000000" pitchFamily="2" charset="2"/>
              <a:buChar char="Ø"/>
              <a:defRPr/>
            </a:pPr>
            <a:r>
              <a:rPr lang="ru-RU" sz="2000" dirty="0">
                <a:latin typeface="Times New Roman" panose="02020603050405020304" pitchFamily="18" charset="0"/>
                <a:cs typeface="Times New Roman" panose="02020603050405020304" pitchFamily="18" charset="0"/>
              </a:rPr>
              <a:t>Конвенция </a:t>
            </a:r>
            <a:r>
              <a:rPr lang="ru-RU" sz="2000" b="1" dirty="0">
                <a:latin typeface="Times New Roman" panose="02020603050405020304" pitchFamily="18" charset="0"/>
                <a:cs typeface="Times New Roman" panose="02020603050405020304" pitchFamily="18" charset="0"/>
              </a:rPr>
              <a:t>принята</a:t>
            </a:r>
            <a:r>
              <a:rPr lang="ru-RU" sz="2000" dirty="0">
                <a:latin typeface="Times New Roman" panose="02020603050405020304" pitchFamily="18" charset="0"/>
                <a:cs typeface="Times New Roman" panose="02020603050405020304" pitchFamily="18" charset="0"/>
              </a:rPr>
              <a:t> 10 сентября 1998 года </a:t>
            </a:r>
          </a:p>
          <a:p>
            <a:pPr marL="457200" indent="-457200" algn="just">
              <a:buFont typeface="Wingdings" panose="05000000000000000000" pitchFamily="2" charset="2"/>
              <a:buChar char="Ø"/>
              <a:defRPr/>
            </a:pPr>
            <a:r>
              <a:rPr lang="ru-RU" sz="2000" b="1" dirty="0">
                <a:latin typeface="Times New Roman" panose="02020603050405020304" pitchFamily="18" charset="0"/>
                <a:cs typeface="Times New Roman" panose="02020603050405020304" pitchFamily="18" charset="0"/>
              </a:rPr>
              <a:t>Вступила в силу </a:t>
            </a:r>
            <a:r>
              <a:rPr lang="ru-RU" sz="2000" dirty="0">
                <a:latin typeface="Times New Roman" panose="02020603050405020304" pitchFamily="18" charset="0"/>
                <a:cs typeface="Times New Roman" panose="02020603050405020304" pitchFamily="18" charset="0"/>
              </a:rPr>
              <a:t>24 февраля 2004 года </a:t>
            </a:r>
          </a:p>
          <a:p>
            <a:pPr marL="457200" indent="-457200" algn="just">
              <a:buFont typeface="Wingdings" panose="05000000000000000000" pitchFamily="2" charset="2"/>
              <a:buChar char="Ø"/>
              <a:defRPr/>
            </a:pPr>
            <a:r>
              <a:rPr lang="ru-RU" sz="2000" b="1" dirty="0">
                <a:latin typeface="Times New Roman" panose="02020603050405020304" pitchFamily="18" charset="0"/>
                <a:cs typeface="Times New Roman" panose="02020603050405020304" pitchFamily="18" charset="0"/>
              </a:rPr>
              <a:t>Сторонами</a:t>
            </a:r>
            <a:r>
              <a:rPr lang="ru-RU" sz="2000" dirty="0">
                <a:latin typeface="Times New Roman" panose="02020603050405020304" pitchFamily="18" charset="0"/>
                <a:cs typeface="Times New Roman" panose="02020603050405020304" pitchFamily="18" charset="0"/>
              </a:rPr>
              <a:t> Роттердамской конвенции являются </a:t>
            </a:r>
            <a:r>
              <a:rPr lang="ru-BY" b="1" dirty="0">
                <a:latin typeface="Times New Roman" panose="02020603050405020304" pitchFamily="18" charset="0"/>
                <a:cs typeface="Times New Roman" panose="02020603050405020304" pitchFamily="18" charset="0"/>
              </a:rPr>
              <a:t>72</a:t>
            </a:r>
            <a:r>
              <a:rPr lang="ru-BY" dirty="0">
                <a:latin typeface="Times New Roman" panose="02020603050405020304" pitchFamily="18" charset="0"/>
                <a:cs typeface="Times New Roman" panose="02020603050405020304" pitchFamily="18" charset="0"/>
              </a:rPr>
              <a:t> </a:t>
            </a:r>
            <a:r>
              <a:rPr lang="ru-BY" sz="2000" b="1" dirty="0">
                <a:latin typeface="Times New Roman" panose="02020603050405020304" pitchFamily="18" charset="0"/>
                <a:cs typeface="Times New Roman" panose="02020603050405020304" pitchFamily="18" charset="0"/>
              </a:rPr>
              <a:t>страны</a:t>
            </a:r>
            <a:r>
              <a:rPr lang="ru-BY" sz="2000" dirty="0">
                <a:latin typeface="Times New Roman" panose="02020603050405020304" pitchFamily="18" charset="0"/>
                <a:cs typeface="Times New Roman" panose="02020603050405020304" pitchFamily="18" charset="0"/>
              </a:rPr>
              <a:t>, 120 – ратифицировали, в том числе все государства-члены ЕАЭС </a:t>
            </a:r>
            <a:endParaRPr lang="ru-RU" sz="2000" b="1"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Ø"/>
            </a:pPr>
            <a:r>
              <a:rPr lang="ru-RU" sz="2000" b="1" dirty="0">
                <a:latin typeface="Times New Roman" panose="02020603050405020304" pitchFamily="18" charset="0"/>
                <a:cs typeface="Times New Roman" panose="02020603050405020304" pitchFamily="18" charset="0"/>
              </a:rPr>
              <a:t>Республика Беларусь – не присоединилась </a:t>
            </a:r>
            <a:r>
              <a:rPr lang="ru-RU" sz="2000" dirty="0">
                <a:latin typeface="Times New Roman" panose="02020603050405020304" pitchFamily="18" charset="0"/>
                <a:cs typeface="Times New Roman" panose="02020603050405020304" pitchFamily="18" charset="0"/>
              </a:rPr>
              <a:t>к конвенции</a:t>
            </a:r>
          </a:p>
          <a:p>
            <a:pPr marL="457200" indent="-457200" algn="just">
              <a:buFont typeface="Wingdings" panose="05000000000000000000" pitchFamily="2" charset="2"/>
              <a:buChar char="Ø"/>
            </a:pPr>
            <a:r>
              <a:rPr lang="ru-RU" sz="2000" b="1" dirty="0">
                <a:latin typeface="Times New Roman" panose="02020603050405020304" pitchFamily="18" charset="0"/>
                <a:cs typeface="Times New Roman" panose="02020603050405020304" pitchFamily="18" charset="0"/>
              </a:rPr>
              <a:t>Процесс подготовки по присоединению </a:t>
            </a:r>
            <a:r>
              <a:rPr lang="ru-RU" sz="2000" dirty="0">
                <a:latin typeface="Times New Roman" panose="02020603050405020304" pitchFamily="18" charset="0"/>
                <a:cs typeface="Times New Roman" panose="02020603050405020304" pitchFamily="18" charset="0"/>
              </a:rPr>
              <a:t>к</a:t>
            </a:r>
            <a:r>
              <a:rPr lang="ru-RU" sz="2000" b="1" dirty="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конвенции в Республике Беларусь </a:t>
            </a:r>
            <a:r>
              <a:rPr lang="ru-RU" sz="2000" b="1" dirty="0">
                <a:latin typeface="Times New Roman" panose="02020603050405020304" pitchFamily="18" charset="0"/>
                <a:cs typeface="Times New Roman" panose="02020603050405020304" pitchFamily="18" charset="0"/>
              </a:rPr>
              <a:t>возложен</a:t>
            </a:r>
            <a:r>
              <a:rPr lang="ru-RU" sz="2000" dirty="0">
                <a:latin typeface="Times New Roman" panose="02020603050405020304" pitchFamily="18" charset="0"/>
                <a:cs typeface="Times New Roman" panose="02020603050405020304" pitchFamily="18" charset="0"/>
              </a:rPr>
              <a:t> на Министерство здравоохранения</a:t>
            </a:r>
            <a:endParaRPr lang="ru-BY" dirty="0"/>
          </a:p>
        </p:txBody>
      </p:sp>
    </p:spTree>
    <p:extLst>
      <p:ext uri="{BB962C8B-B14F-4D97-AF65-F5344CB8AC3E}">
        <p14:creationId xmlns:p14="http://schemas.microsoft.com/office/powerpoint/2010/main" val="392849226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67608" y="274638"/>
            <a:ext cx="6912768" cy="778098"/>
          </a:xfrm>
        </p:spPr>
        <p:txBody>
          <a:bodyPr>
            <a:normAutofit/>
          </a:bodyPr>
          <a:lstStyle/>
          <a:p>
            <a:r>
              <a:rPr lang="ru-RU" b="1" dirty="0">
                <a:solidFill>
                  <a:srgbClr val="FF0000"/>
                </a:solidFill>
              </a:rPr>
              <a:t>РОТТЕРДАМСКАЯ КОНВЕНЦИЯ</a:t>
            </a:r>
          </a:p>
        </p:txBody>
      </p:sp>
      <p:pic>
        <p:nvPicPr>
          <p:cNvPr id="3" name="Picture 3" descr="stella"/>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42000" y="66506"/>
            <a:ext cx="1152128" cy="986230"/>
          </a:xfrm>
          <a:prstGeom prst="rect">
            <a:avLst/>
          </a:prstGeom>
          <a:noFill/>
          <a:ln>
            <a:noFill/>
          </a:ln>
        </p:spPr>
      </p:pic>
      <p:sp>
        <p:nvSpPr>
          <p:cNvPr id="4" name="Прямоугольник 3"/>
          <p:cNvSpPr/>
          <p:nvPr/>
        </p:nvSpPr>
        <p:spPr>
          <a:xfrm>
            <a:off x="1775520" y="1064696"/>
            <a:ext cx="8568952" cy="5392245"/>
          </a:xfrm>
          <a:prstGeom prst="rect">
            <a:avLst/>
          </a:prstGeom>
        </p:spPr>
        <p:txBody>
          <a:bodyPr wrap="square">
            <a:spAutoFit/>
          </a:bodyPr>
          <a:lstStyle/>
          <a:p>
            <a:pPr>
              <a:lnSpc>
                <a:spcPct val="90000"/>
              </a:lnSpc>
            </a:pPr>
            <a:r>
              <a:rPr lang="en-US" sz="2800" b="1" dirty="0" err="1">
                <a:solidFill>
                  <a:srgbClr val="00B050"/>
                </a:solidFill>
              </a:rPr>
              <a:t>Что</a:t>
            </a:r>
            <a:r>
              <a:rPr lang="en-US" sz="2800" b="1" dirty="0">
                <a:solidFill>
                  <a:srgbClr val="00B050"/>
                </a:solidFill>
              </a:rPr>
              <a:t> </a:t>
            </a:r>
            <a:r>
              <a:rPr lang="en-US" sz="2800" b="1" dirty="0" err="1">
                <a:solidFill>
                  <a:srgbClr val="00B050"/>
                </a:solidFill>
              </a:rPr>
              <a:t>обеспечивает</a:t>
            </a:r>
            <a:r>
              <a:rPr lang="en-US" sz="2800" b="1" dirty="0">
                <a:solidFill>
                  <a:srgbClr val="00B050"/>
                </a:solidFill>
              </a:rPr>
              <a:t> </a:t>
            </a:r>
            <a:r>
              <a:rPr lang="en-US" sz="2800" b="1" dirty="0" err="1">
                <a:solidFill>
                  <a:srgbClr val="00B050"/>
                </a:solidFill>
              </a:rPr>
              <a:t>Конвенция</a:t>
            </a:r>
            <a:endParaRPr lang="ru-RU" altLang="ru-RU" sz="2800" b="1" dirty="0">
              <a:solidFill>
                <a:srgbClr val="00B050"/>
              </a:solidFill>
              <a:latin typeface="Times New Roman" pitchFamily="18" charset="0"/>
            </a:endParaRPr>
          </a:p>
          <a:p>
            <a:pPr marL="342900" indent="-342900" algn="just">
              <a:buFont typeface="Arial" panose="020B0604020202020204" pitchFamily="34" charset="0"/>
              <a:buChar char="•"/>
            </a:pPr>
            <a:r>
              <a:rPr lang="en-US" altLang="ru-RU" sz="2400" dirty="0" err="1">
                <a:latin typeface="Times New Roman" pitchFamily="18" charset="0"/>
              </a:rPr>
              <a:t>осуществление</a:t>
            </a:r>
            <a:r>
              <a:rPr lang="en-US" altLang="ru-RU" sz="2400" dirty="0">
                <a:latin typeface="Times New Roman" pitchFamily="18" charset="0"/>
              </a:rPr>
              <a:t> </a:t>
            </a:r>
            <a:r>
              <a:rPr lang="en-US" altLang="ru-RU" sz="2400" dirty="0" err="1">
                <a:latin typeface="Times New Roman" pitchFamily="18" charset="0"/>
              </a:rPr>
              <a:t>на</a:t>
            </a:r>
            <a:r>
              <a:rPr lang="en-US" altLang="ru-RU" sz="2400" dirty="0">
                <a:latin typeface="Times New Roman" pitchFamily="18" charset="0"/>
              </a:rPr>
              <a:t> </a:t>
            </a:r>
            <a:r>
              <a:rPr lang="en-US" altLang="ru-RU" sz="2400" dirty="0" err="1">
                <a:latin typeface="Times New Roman" pitchFamily="18" charset="0"/>
              </a:rPr>
              <a:t>национальном</a:t>
            </a:r>
            <a:r>
              <a:rPr lang="en-US" altLang="ru-RU" sz="2400" dirty="0">
                <a:latin typeface="Times New Roman" pitchFamily="18" charset="0"/>
              </a:rPr>
              <a:t> </a:t>
            </a:r>
            <a:r>
              <a:rPr lang="en-US" altLang="ru-RU" sz="2400" dirty="0" err="1">
                <a:latin typeface="Times New Roman" pitchFamily="18" charset="0"/>
              </a:rPr>
              <a:t>уровне</a:t>
            </a:r>
            <a:r>
              <a:rPr lang="en-US" altLang="ru-RU" sz="2400" dirty="0">
                <a:latin typeface="Times New Roman" pitchFamily="18" charset="0"/>
              </a:rPr>
              <a:t> </a:t>
            </a:r>
            <a:r>
              <a:rPr lang="en-US" altLang="ru-RU" sz="2400" dirty="0" err="1">
                <a:latin typeface="Times New Roman" pitchFamily="18" charset="0"/>
              </a:rPr>
              <a:t>процесса</a:t>
            </a:r>
            <a:r>
              <a:rPr lang="en-US" altLang="ru-RU" sz="2400" dirty="0">
                <a:latin typeface="Times New Roman" pitchFamily="18" charset="0"/>
              </a:rPr>
              <a:t> </a:t>
            </a:r>
            <a:r>
              <a:rPr lang="en-US" altLang="ru-RU" sz="2400" dirty="0" err="1">
                <a:latin typeface="Times New Roman" pitchFamily="18" charset="0"/>
              </a:rPr>
              <a:t>принятия</a:t>
            </a:r>
            <a:r>
              <a:rPr lang="en-US" altLang="ru-RU" sz="2400" dirty="0">
                <a:latin typeface="Times New Roman" pitchFamily="18" charset="0"/>
              </a:rPr>
              <a:t> </a:t>
            </a:r>
            <a:r>
              <a:rPr lang="en-US" altLang="ru-RU" sz="2400" dirty="0" err="1">
                <a:latin typeface="Times New Roman" pitchFamily="18" charset="0"/>
              </a:rPr>
              <a:t>решений</a:t>
            </a:r>
            <a:r>
              <a:rPr lang="en-US" altLang="ru-RU" sz="2400" dirty="0">
                <a:latin typeface="Times New Roman" pitchFamily="18" charset="0"/>
              </a:rPr>
              <a:t>, </a:t>
            </a:r>
            <a:r>
              <a:rPr lang="en-US" altLang="ru-RU" sz="2400" dirty="0" err="1">
                <a:latin typeface="Times New Roman" pitchFamily="18" charset="0"/>
              </a:rPr>
              <a:t>касающихся</a:t>
            </a:r>
            <a:r>
              <a:rPr lang="en-US" altLang="ru-RU" sz="2400" dirty="0">
                <a:latin typeface="Times New Roman" pitchFamily="18" charset="0"/>
              </a:rPr>
              <a:t>  </a:t>
            </a:r>
            <a:r>
              <a:rPr lang="en-US" altLang="ru-RU" sz="2400" dirty="0" err="1">
                <a:latin typeface="Times New Roman" pitchFamily="18" charset="0"/>
              </a:rPr>
              <a:t>импорта</a:t>
            </a:r>
            <a:r>
              <a:rPr lang="en-US" altLang="ru-RU" sz="2400" dirty="0">
                <a:latin typeface="Times New Roman" pitchFamily="18" charset="0"/>
              </a:rPr>
              <a:t> и </a:t>
            </a:r>
            <a:r>
              <a:rPr lang="en-US" altLang="ru-RU" sz="2400" dirty="0" err="1">
                <a:latin typeface="Times New Roman" pitchFamily="18" charset="0"/>
              </a:rPr>
              <a:t>экспорта</a:t>
            </a:r>
            <a:r>
              <a:rPr lang="ru-RU" altLang="ru-RU" sz="2400" dirty="0">
                <a:latin typeface="Times New Roman" pitchFamily="18" charset="0"/>
              </a:rPr>
              <a:t> химикатов (так называемая процедура предварительного обоснованного согласия (ПОС)</a:t>
            </a:r>
          </a:p>
          <a:p>
            <a:pPr marL="342900" indent="-342900" algn="just">
              <a:buFont typeface="Arial" panose="020B0604020202020204" pitchFamily="34" charset="0"/>
              <a:buChar char="•"/>
            </a:pPr>
            <a:r>
              <a:rPr lang="ru-RU" altLang="ru-RU" sz="2400" dirty="0">
                <a:latin typeface="Times New Roman" pitchFamily="18" charset="0"/>
              </a:rPr>
              <a:t>Обмен информацией (конвенция оказывает </a:t>
            </a:r>
            <a:r>
              <a:rPr lang="en-US" altLang="ru-RU" sz="2400" dirty="0" err="1">
                <a:latin typeface="Times New Roman" pitchFamily="18" charset="0"/>
              </a:rPr>
              <a:t>содействия</a:t>
            </a:r>
            <a:r>
              <a:rPr lang="en-US" altLang="ru-RU" sz="2400" dirty="0">
                <a:latin typeface="Times New Roman" pitchFamily="18" charset="0"/>
              </a:rPr>
              <a:t> </a:t>
            </a:r>
            <a:r>
              <a:rPr lang="en-US" altLang="ru-RU" sz="2400" dirty="0" err="1">
                <a:latin typeface="Times New Roman" pitchFamily="18" charset="0"/>
              </a:rPr>
              <a:t>обмену</a:t>
            </a:r>
            <a:r>
              <a:rPr lang="en-US" altLang="ru-RU" sz="2400" dirty="0">
                <a:latin typeface="Times New Roman" pitchFamily="18" charset="0"/>
              </a:rPr>
              <a:t> </a:t>
            </a:r>
            <a:r>
              <a:rPr lang="en-US" altLang="ru-RU" sz="2400" dirty="0" err="1">
                <a:latin typeface="Times New Roman" pitchFamily="18" charset="0"/>
              </a:rPr>
              <a:t>информацией</a:t>
            </a:r>
            <a:r>
              <a:rPr lang="en-US" altLang="ru-RU" sz="2400" dirty="0">
                <a:latin typeface="Times New Roman" pitchFamily="18" charset="0"/>
              </a:rPr>
              <a:t> </a:t>
            </a:r>
            <a:r>
              <a:rPr lang="ru-RU" altLang="ru-RU" sz="2400" dirty="0">
                <a:latin typeface="Times New Roman" pitchFamily="18" charset="0"/>
              </a:rPr>
              <a:t>между Сторонами </a:t>
            </a:r>
            <a:r>
              <a:rPr lang="en-US" altLang="ru-RU" sz="2400" dirty="0">
                <a:latin typeface="Times New Roman" pitchFamily="18" charset="0"/>
              </a:rPr>
              <a:t>о </a:t>
            </a:r>
            <a:r>
              <a:rPr lang="en-US" altLang="ru-RU" sz="2400" dirty="0" err="1">
                <a:latin typeface="Times New Roman" pitchFamily="18" charset="0"/>
              </a:rPr>
              <a:t>химических</a:t>
            </a:r>
            <a:r>
              <a:rPr lang="en-US" altLang="ru-RU" sz="2400" dirty="0">
                <a:latin typeface="Times New Roman" pitchFamily="18" charset="0"/>
              </a:rPr>
              <a:t> </a:t>
            </a:r>
            <a:r>
              <a:rPr lang="en-US" altLang="ru-RU" sz="2400" dirty="0" err="1">
                <a:latin typeface="Times New Roman" pitchFamily="18" charset="0"/>
              </a:rPr>
              <a:t>веществах</a:t>
            </a:r>
            <a:r>
              <a:rPr lang="ru-RU" altLang="ru-RU" sz="2400" dirty="0">
                <a:latin typeface="Times New Roman" pitchFamily="18" charset="0"/>
              </a:rPr>
              <a:t>,</a:t>
            </a:r>
            <a:r>
              <a:rPr lang="en-US" altLang="ru-RU" sz="2400" dirty="0">
                <a:latin typeface="Times New Roman" pitchFamily="18" charset="0"/>
              </a:rPr>
              <a:t> </a:t>
            </a:r>
            <a:r>
              <a:rPr lang="en-US" altLang="ru-RU" sz="2400" dirty="0" err="1">
                <a:latin typeface="Times New Roman" pitchFamily="18" charset="0"/>
              </a:rPr>
              <a:t>их</a:t>
            </a:r>
            <a:r>
              <a:rPr lang="en-US" altLang="ru-RU" sz="2400" dirty="0">
                <a:latin typeface="Times New Roman" pitchFamily="18" charset="0"/>
              </a:rPr>
              <a:t> </a:t>
            </a:r>
            <a:r>
              <a:rPr lang="ru-RU" altLang="ru-RU" sz="2400" dirty="0">
                <a:latin typeface="Times New Roman" pitchFamily="18" charset="0"/>
              </a:rPr>
              <a:t>опасных </a:t>
            </a:r>
            <a:r>
              <a:rPr lang="en-US" altLang="ru-RU" sz="2400" dirty="0" err="1">
                <a:latin typeface="Times New Roman" pitchFamily="18" charset="0"/>
              </a:rPr>
              <a:t>свойствах</a:t>
            </a:r>
            <a:r>
              <a:rPr lang="ru-RU" altLang="ru-RU" sz="2400" dirty="0">
                <a:latin typeface="Times New Roman" pitchFamily="18" charset="0"/>
              </a:rPr>
              <a:t> и мерах безопасности</a:t>
            </a:r>
          </a:p>
          <a:p>
            <a:pPr marL="342900" indent="-342900" algn="just">
              <a:lnSpc>
                <a:spcPct val="90000"/>
              </a:lnSpc>
              <a:buFont typeface="Arial" panose="020B0604020202020204" pitchFamily="34" charset="0"/>
              <a:buChar char="•"/>
            </a:pPr>
            <a:r>
              <a:rPr lang="en-US" altLang="ru-RU" sz="2400" dirty="0" err="1">
                <a:latin typeface="Times New Roman" pitchFamily="18" charset="0"/>
              </a:rPr>
              <a:t>Создание</a:t>
            </a:r>
            <a:r>
              <a:rPr lang="en-US" altLang="ru-RU" sz="2400" dirty="0">
                <a:latin typeface="Times New Roman" pitchFamily="18" charset="0"/>
              </a:rPr>
              <a:t> </a:t>
            </a:r>
            <a:r>
              <a:rPr lang="en-US" altLang="ru-RU" sz="2400" dirty="0" err="1">
                <a:latin typeface="Times New Roman" pitchFamily="18" charset="0"/>
              </a:rPr>
              <a:t>системы</a:t>
            </a:r>
            <a:r>
              <a:rPr lang="en-US" altLang="ru-RU" sz="2400" dirty="0">
                <a:latin typeface="Times New Roman" pitchFamily="18" charset="0"/>
              </a:rPr>
              <a:t> </a:t>
            </a:r>
            <a:r>
              <a:rPr lang="en-US" altLang="ru-RU" sz="2400" dirty="0" err="1">
                <a:latin typeface="Times New Roman" pitchFamily="18" charset="0"/>
              </a:rPr>
              <a:t>раннего</a:t>
            </a:r>
            <a:r>
              <a:rPr lang="en-US" altLang="ru-RU" sz="2400" dirty="0">
                <a:latin typeface="Times New Roman" pitchFamily="18" charset="0"/>
              </a:rPr>
              <a:t> </a:t>
            </a:r>
            <a:r>
              <a:rPr lang="en-US" altLang="ru-RU" sz="2400" dirty="0" err="1">
                <a:latin typeface="Times New Roman" pitchFamily="18" charset="0"/>
              </a:rPr>
              <a:t>предупреждения</a:t>
            </a:r>
            <a:r>
              <a:rPr lang="en-US" altLang="ru-RU" sz="2400" dirty="0">
                <a:latin typeface="Times New Roman" pitchFamily="18" charset="0"/>
              </a:rPr>
              <a:t> </a:t>
            </a:r>
          </a:p>
          <a:p>
            <a:pPr marL="342900" indent="-342900" algn="just">
              <a:lnSpc>
                <a:spcPct val="90000"/>
              </a:lnSpc>
              <a:buFont typeface="Arial" panose="020B0604020202020204" pitchFamily="34" charset="0"/>
              <a:buChar char="•"/>
            </a:pPr>
            <a:r>
              <a:rPr lang="en-US" altLang="ru-RU" sz="2400" dirty="0" err="1">
                <a:latin typeface="Times New Roman" pitchFamily="18" charset="0"/>
              </a:rPr>
              <a:t>Развитие</a:t>
            </a:r>
            <a:r>
              <a:rPr lang="en-US" altLang="ru-RU" sz="2400" dirty="0">
                <a:latin typeface="Times New Roman" pitchFamily="18" charset="0"/>
              </a:rPr>
              <a:t> </a:t>
            </a:r>
            <a:r>
              <a:rPr lang="en-US" altLang="ru-RU" sz="2400" dirty="0" err="1">
                <a:latin typeface="Times New Roman" pitchFamily="18" charset="0"/>
              </a:rPr>
              <a:t>потенциала</a:t>
            </a:r>
            <a:r>
              <a:rPr lang="en-US" altLang="ru-RU" sz="2400" dirty="0">
                <a:latin typeface="Times New Roman" pitchFamily="18" charset="0"/>
              </a:rPr>
              <a:t> </a:t>
            </a:r>
            <a:r>
              <a:rPr lang="en-US" altLang="ru-RU" sz="2400" dirty="0" err="1">
                <a:latin typeface="Times New Roman" pitchFamily="18" charset="0"/>
              </a:rPr>
              <a:t>развивающихся</a:t>
            </a:r>
            <a:r>
              <a:rPr lang="en-US" altLang="ru-RU" sz="2400" dirty="0">
                <a:latin typeface="Times New Roman" pitchFamily="18" charset="0"/>
              </a:rPr>
              <a:t> </a:t>
            </a:r>
            <a:r>
              <a:rPr lang="en-US" altLang="ru-RU" sz="2400" dirty="0" err="1">
                <a:latin typeface="Times New Roman" pitchFamily="18" charset="0"/>
              </a:rPr>
              <a:t>стран</a:t>
            </a:r>
            <a:r>
              <a:rPr lang="en-US" altLang="ru-RU" sz="2400" dirty="0">
                <a:latin typeface="Times New Roman" pitchFamily="18" charset="0"/>
              </a:rPr>
              <a:t> в </a:t>
            </a:r>
            <a:r>
              <a:rPr lang="en-US" altLang="ru-RU" sz="2400" dirty="0" err="1">
                <a:latin typeface="Times New Roman" pitchFamily="18" charset="0"/>
              </a:rPr>
              <a:t>области</a:t>
            </a:r>
            <a:r>
              <a:rPr lang="en-US" altLang="ru-RU" sz="2400" dirty="0">
                <a:latin typeface="Times New Roman" pitchFamily="18" charset="0"/>
              </a:rPr>
              <a:t> </a:t>
            </a:r>
            <a:r>
              <a:rPr lang="en-US" altLang="ru-RU" sz="2400" dirty="0" err="1">
                <a:latin typeface="Times New Roman" pitchFamily="18" charset="0"/>
              </a:rPr>
              <a:t>рационального</a:t>
            </a:r>
            <a:r>
              <a:rPr lang="en-US" altLang="ru-RU" sz="2400" dirty="0">
                <a:latin typeface="Times New Roman" pitchFamily="18" charset="0"/>
              </a:rPr>
              <a:t> </a:t>
            </a:r>
            <a:r>
              <a:rPr lang="en-US" altLang="ru-RU" sz="2400" dirty="0" err="1">
                <a:latin typeface="Times New Roman" pitchFamily="18" charset="0"/>
              </a:rPr>
              <a:t>использования</a:t>
            </a:r>
            <a:r>
              <a:rPr lang="en-US" altLang="ru-RU" sz="2400" dirty="0">
                <a:latin typeface="Times New Roman" pitchFamily="18" charset="0"/>
              </a:rPr>
              <a:t> </a:t>
            </a:r>
            <a:r>
              <a:rPr lang="en-US" altLang="ru-RU" sz="2400" dirty="0" err="1">
                <a:latin typeface="Times New Roman" pitchFamily="18" charset="0"/>
              </a:rPr>
              <a:t>химических</a:t>
            </a:r>
            <a:r>
              <a:rPr lang="en-US" altLang="ru-RU" sz="2400" dirty="0">
                <a:latin typeface="Times New Roman" pitchFamily="18" charset="0"/>
              </a:rPr>
              <a:t> </a:t>
            </a:r>
            <a:r>
              <a:rPr lang="en-US" altLang="ru-RU" sz="2400" dirty="0" err="1">
                <a:latin typeface="Times New Roman" pitchFamily="18" charset="0"/>
              </a:rPr>
              <a:t>веществ</a:t>
            </a:r>
            <a:endParaRPr lang="en-US" altLang="ru-RU" sz="2400" dirty="0">
              <a:latin typeface="Times New Roman" pitchFamily="18" charset="0"/>
            </a:endParaRPr>
          </a:p>
          <a:p>
            <a:pPr marL="342900" indent="-342900" algn="just">
              <a:lnSpc>
                <a:spcPct val="90000"/>
              </a:lnSpc>
              <a:buFont typeface="Arial" panose="020B0604020202020204" pitchFamily="34" charset="0"/>
              <a:buChar char="•"/>
            </a:pPr>
            <a:r>
              <a:rPr lang="en-US" altLang="ru-RU" sz="2400" dirty="0" err="1">
                <a:latin typeface="Times New Roman" pitchFamily="18" charset="0"/>
              </a:rPr>
              <a:t>Пред</a:t>
            </a:r>
            <a:r>
              <a:rPr lang="ru-RU" altLang="ru-RU" sz="2400" dirty="0">
                <a:latin typeface="Times New Roman" pitchFamily="18" charset="0"/>
              </a:rPr>
              <a:t>о</a:t>
            </a:r>
            <a:r>
              <a:rPr lang="en-US" altLang="ru-RU" sz="2400" dirty="0" err="1">
                <a:latin typeface="Times New Roman" pitchFamily="18" charset="0"/>
              </a:rPr>
              <a:t>ставление</a:t>
            </a:r>
            <a:r>
              <a:rPr lang="en-US" altLang="ru-RU" sz="2400" dirty="0">
                <a:latin typeface="Times New Roman" pitchFamily="18" charset="0"/>
              </a:rPr>
              <a:t> </a:t>
            </a:r>
            <a:r>
              <a:rPr lang="en-US" altLang="ru-RU" sz="2400" dirty="0" err="1">
                <a:latin typeface="Times New Roman" pitchFamily="18" charset="0"/>
              </a:rPr>
              <a:t>информации</a:t>
            </a:r>
            <a:r>
              <a:rPr lang="en-US" altLang="ru-RU" sz="2400" dirty="0">
                <a:latin typeface="Times New Roman" pitchFamily="18" charset="0"/>
              </a:rPr>
              <a:t> о </a:t>
            </a:r>
            <a:r>
              <a:rPr lang="en-US" altLang="ru-RU" sz="2400" dirty="0" err="1">
                <a:latin typeface="Times New Roman" pitchFamily="18" charset="0"/>
              </a:rPr>
              <a:t>маркировке</a:t>
            </a:r>
            <a:r>
              <a:rPr lang="en-US" altLang="ru-RU" sz="2400" dirty="0">
                <a:latin typeface="Times New Roman" pitchFamily="18" charset="0"/>
              </a:rPr>
              <a:t> и </a:t>
            </a:r>
            <a:r>
              <a:rPr lang="en-US" altLang="ru-RU" sz="2400" dirty="0" err="1">
                <a:latin typeface="Times New Roman" pitchFamily="18" charset="0"/>
              </a:rPr>
              <a:t>опасностях</a:t>
            </a:r>
            <a:r>
              <a:rPr lang="ru-RU" altLang="ru-RU" sz="2400" dirty="0">
                <a:latin typeface="Times New Roman" pitchFamily="18" charset="0"/>
              </a:rPr>
              <a:t> (гармонизированная маркировка система СГС)</a:t>
            </a:r>
          </a:p>
          <a:p>
            <a:pPr marL="342900" indent="-342900" algn="just">
              <a:lnSpc>
                <a:spcPct val="90000"/>
              </a:lnSpc>
              <a:buFont typeface="Arial" panose="020B0604020202020204" pitchFamily="34" charset="0"/>
              <a:buChar char="•"/>
            </a:pPr>
            <a:r>
              <a:rPr lang="en-US" altLang="ru-RU" sz="2400" dirty="0" err="1">
                <a:latin typeface="Times New Roman" pitchFamily="18" charset="0"/>
              </a:rPr>
              <a:t>Содействие</a:t>
            </a:r>
            <a:r>
              <a:rPr lang="en-US" altLang="ru-RU" sz="2400" dirty="0">
                <a:latin typeface="Times New Roman" pitchFamily="18" charset="0"/>
              </a:rPr>
              <a:t> </a:t>
            </a:r>
            <a:r>
              <a:rPr lang="en-US" altLang="ru-RU" sz="2400" dirty="0" err="1">
                <a:latin typeface="Times New Roman" pitchFamily="18" charset="0"/>
              </a:rPr>
              <a:t>общению</a:t>
            </a:r>
            <a:r>
              <a:rPr lang="en-US" altLang="ru-RU" sz="2400" dirty="0">
                <a:latin typeface="Times New Roman" pitchFamily="18" charset="0"/>
              </a:rPr>
              <a:t> и </a:t>
            </a:r>
            <a:r>
              <a:rPr lang="en-US" altLang="ru-RU" sz="2400" dirty="0" err="1">
                <a:latin typeface="Times New Roman" pitchFamily="18" charset="0"/>
              </a:rPr>
              <a:t>обмену</a:t>
            </a:r>
            <a:r>
              <a:rPr lang="en-US" altLang="ru-RU" sz="2400" dirty="0">
                <a:latin typeface="Times New Roman" pitchFamily="18" charset="0"/>
              </a:rPr>
              <a:t> </a:t>
            </a:r>
            <a:r>
              <a:rPr lang="en-US" altLang="ru-RU" sz="2400" dirty="0" err="1">
                <a:latin typeface="Times New Roman" pitchFamily="18" charset="0"/>
              </a:rPr>
              <a:t>информацией</a:t>
            </a:r>
            <a:r>
              <a:rPr lang="en-US" altLang="ru-RU" sz="2400" dirty="0">
                <a:latin typeface="Times New Roman" pitchFamily="18" charset="0"/>
              </a:rPr>
              <a:t> </a:t>
            </a:r>
            <a:r>
              <a:rPr lang="en-US" altLang="ru-RU" sz="2400" dirty="0" err="1">
                <a:latin typeface="Times New Roman" pitchFamily="18" charset="0"/>
              </a:rPr>
              <a:t>между</a:t>
            </a:r>
            <a:r>
              <a:rPr lang="en-US" altLang="ru-RU" sz="2400" dirty="0">
                <a:latin typeface="Times New Roman" pitchFamily="18" charset="0"/>
              </a:rPr>
              <a:t> </a:t>
            </a:r>
            <a:r>
              <a:rPr lang="ru-RU" altLang="ru-RU" sz="2400" dirty="0">
                <a:latin typeface="Times New Roman" pitchFamily="18" charset="0"/>
              </a:rPr>
              <a:t> </a:t>
            </a:r>
            <a:r>
              <a:rPr lang="en-US" altLang="ru-RU" sz="2400" dirty="0" err="1">
                <a:latin typeface="Times New Roman" pitchFamily="18" charset="0"/>
              </a:rPr>
              <a:t>странами</a:t>
            </a:r>
            <a:endParaRPr lang="ru-RU" sz="2200" dirty="0"/>
          </a:p>
        </p:txBody>
      </p:sp>
    </p:spTree>
    <p:extLst>
      <p:ext uri="{BB962C8B-B14F-4D97-AF65-F5344CB8AC3E}">
        <p14:creationId xmlns:p14="http://schemas.microsoft.com/office/powerpoint/2010/main" val="102751955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23592" y="274638"/>
            <a:ext cx="7056784" cy="778098"/>
          </a:xfrm>
        </p:spPr>
        <p:txBody>
          <a:bodyPr>
            <a:normAutofit/>
          </a:bodyPr>
          <a:lstStyle/>
          <a:p>
            <a:r>
              <a:rPr lang="ru-RU" b="1" dirty="0">
                <a:solidFill>
                  <a:srgbClr val="FF0000"/>
                </a:solidFill>
              </a:rPr>
              <a:t>РОТТЕРДАМСКАЯ КОНВЕНЦИЯ</a:t>
            </a:r>
          </a:p>
        </p:txBody>
      </p:sp>
      <p:pic>
        <p:nvPicPr>
          <p:cNvPr id="3" name="Picture 3" descr="stella"/>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58778" y="62431"/>
            <a:ext cx="1152128" cy="986230"/>
          </a:xfrm>
          <a:prstGeom prst="rect">
            <a:avLst/>
          </a:prstGeom>
          <a:noFill/>
          <a:ln>
            <a:noFill/>
          </a:ln>
        </p:spPr>
      </p:pic>
      <p:sp>
        <p:nvSpPr>
          <p:cNvPr id="4" name="Прямоугольник 3"/>
          <p:cNvSpPr/>
          <p:nvPr/>
        </p:nvSpPr>
        <p:spPr>
          <a:xfrm>
            <a:off x="1991544" y="1124745"/>
            <a:ext cx="8424936" cy="5816977"/>
          </a:xfrm>
          <a:prstGeom prst="rect">
            <a:avLst/>
          </a:prstGeom>
        </p:spPr>
        <p:txBody>
          <a:bodyPr wrap="square">
            <a:spAutoFit/>
          </a:bodyPr>
          <a:lstStyle/>
          <a:p>
            <a:pPr algn="ctr">
              <a:buSzPct val="150000"/>
            </a:pPr>
            <a:r>
              <a:rPr lang="ru-RU" sz="2400" b="1" i="1" u="sng" dirty="0">
                <a:latin typeface="Times New Roman" panose="02020603050405020304" pitchFamily="18" charset="0"/>
                <a:cs typeface="Times New Roman" panose="02020603050405020304" pitchFamily="18" charset="0"/>
              </a:rPr>
              <a:t>ЦЕЛЬ:</a:t>
            </a:r>
          </a:p>
          <a:p>
            <a:pPr algn="just">
              <a:defRPr/>
            </a:pPr>
            <a:r>
              <a:rPr lang="ru-RU" sz="2400" dirty="0">
                <a:latin typeface="Times New Roman" panose="02020603050405020304" pitchFamily="18" charset="0"/>
                <a:cs typeface="Times New Roman" panose="02020603050405020304" pitchFamily="18" charset="0"/>
              </a:rPr>
              <a:t>способствовать усилиям стран в обеспечении безопасности здоровья населения и окружающей среды в процессе торговли опасными химическими веществами путем облегчения обмена информацией об их свойствах, закреплении положений об осуществлении на национальном уровне процесса принятия решений в отношении экспорта/импорта химических веществ на основании процедуры предварительного обоснованного согласия</a:t>
            </a:r>
          </a:p>
          <a:p>
            <a:pPr algn="just"/>
            <a:endParaRPr lang="ru-RU" altLang="ru-RU" sz="2400" b="1" dirty="0">
              <a:solidFill>
                <a:srgbClr val="0070C0"/>
              </a:solidFill>
              <a:latin typeface="Times New Roman" panose="02020603050405020304" pitchFamily="18" charset="0"/>
              <a:cs typeface="Times New Roman" panose="02020603050405020304" pitchFamily="18" charset="0"/>
            </a:endParaRPr>
          </a:p>
          <a:p>
            <a:pPr algn="just"/>
            <a:r>
              <a:rPr lang="ru-RU" sz="2400" b="1" dirty="0">
                <a:latin typeface="Times New Roman" panose="02020603050405020304" pitchFamily="18" charset="0"/>
                <a:cs typeface="Times New Roman" panose="02020603050405020304" pitchFamily="18" charset="0"/>
              </a:rPr>
              <a:t>Перечень химических веществ</a:t>
            </a:r>
            <a:r>
              <a:rPr lang="ru-RU" sz="2400" dirty="0">
                <a:latin typeface="Times New Roman" panose="02020603050405020304" pitchFamily="18" charset="0"/>
                <a:cs typeface="Times New Roman" panose="02020603050405020304" pitchFamily="18" charset="0"/>
              </a:rPr>
              <a:t>, подпадающих под действие конвенции: </a:t>
            </a:r>
            <a:r>
              <a:rPr lang="ru-RU" altLang="ru-RU" sz="2400" dirty="0">
                <a:latin typeface="Times New Roman" panose="02020603050405020304" pitchFamily="18" charset="0"/>
                <a:cs typeface="Times New Roman" panose="02020603050405020304" pitchFamily="18" charset="0"/>
              </a:rPr>
              <a:t>43</a:t>
            </a:r>
            <a:r>
              <a:rPr lang="en-US" altLang="ru-RU" sz="2400" dirty="0">
                <a:latin typeface="Times New Roman" panose="02020603050405020304" pitchFamily="18" charset="0"/>
                <a:cs typeface="Times New Roman" panose="02020603050405020304" pitchFamily="18" charset="0"/>
              </a:rPr>
              <a:t> </a:t>
            </a:r>
            <a:r>
              <a:rPr lang="en-US" altLang="ru-RU" sz="2400" dirty="0" err="1">
                <a:latin typeface="Times New Roman" panose="02020603050405020304" pitchFamily="18" charset="0"/>
                <a:cs typeface="Times New Roman" panose="02020603050405020304" pitchFamily="18" charset="0"/>
              </a:rPr>
              <a:t>химическ</a:t>
            </a:r>
            <a:r>
              <a:rPr lang="ru-RU" altLang="ru-RU" sz="2400" dirty="0">
                <a:latin typeface="Times New Roman" panose="02020603050405020304" pitchFamily="18" charset="0"/>
                <a:cs typeface="Times New Roman" panose="02020603050405020304" pitchFamily="18" charset="0"/>
              </a:rPr>
              <a:t>их</a:t>
            </a:r>
            <a:r>
              <a:rPr lang="en-US" altLang="ru-RU" sz="2400" dirty="0">
                <a:latin typeface="Times New Roman" panose="02020603050405020304" pitchFamily="18" charset="0"/>
                <a:cs typeface="Times New Roman" panose="02020603050405020304" pitchFamily="18" charset="0"/>
              </a:rPr>
              <a:t> </a:t>
            </a:r>
            <a:r>
              <a:rPr lang="en-US" altLang="ru-RU" sz="2400" dirty="0" err="1">
                <a:latin typeface="Times New Roman" panose="02020603050405020304" pitchFamily="18" charset="0"/>
                <a:cs typeface="Times New Roman" panose="02020603050405020304" pitchFamily="18" charset="0"/>
              </a:rPr>
              <a:t>веществ</a:t>
            </a:r>
            <a:r>
              <a:rPr lang="ru-RU" altLang="ru-RU" sz="2400" dirty="0">
                <a:latin typeface="Times New Roman" panose="02020603050405020304" pitchFamily="18" charset="0"/>
                <a:cs typeface="Times New Roman" panose="02020603050405020304" pitchFamily="18" charset="0"/>
              </a:rPr>
              <a:t>а (24</a:t>
            </a:r>
            <a:r>
              <a:rPr lang="en-US" altLang="ru-RU" sz="2400" dirty="0">
                <a:latin typeface="Times New Roman" panose="02020603050405020304" pitchFamily="18" charset="0"/>
                <a:cs typeface="Times New Roman" panose="02020603050405020304" pitchFamily="18" charset="0"/>
              </a:rPr>
              <a:t> </a:t>
            </a:r>
            <a:r>
              <a:rPr lang="en-US" altLang="ru-RU" sz="2400" dirty="0" err="1">
                <a:latin typeface="Times New Roman" panose="02020603050405020304" pitchFamily="18" charset="0"/>
                <a:cs typeface="Times New Roman" panose="02020603050405020304" pitchFamily="18" charset="0"/>
              </a:rPr>
              <a:t>пестицид</a:t>
            </a:r>
            <a:r>
              <a:rPr lang="ru-RU" altLang="ru-RU" sz="2400" dirty="0">
                <a:latin typeface="Times New Roman" panose="02020603050405020304" pitchFamily="18" charset="0"/>
                <a:cs typeface="Times New Roman" panose="02020603050405020304" pitchFamily="18" charset="0"/>
              </a:rPr>
              <a:t>а, 6</a:t>
            </a:r>
            <a:r>
              <a:rPr lang="en-US" altLang="ru-RU" sz="2400" dirty="0">
                <a:latin typeface="Times New Roman" panose="02020603050405020304" pitchFamily="18" charset="0"/>
                <a:cs typeface="Times New Roman" panose="02020603050405020304" pitchFamily="18" charset="0"/>
              </a:rPr>
              <a:t> </a:t>
            </a:r>
            <a:r>
              <a:rPr lang="en-US" altLang="ru-RU" sz="2400" dirty="0" err="1">
                <a:latin typeface="Times New Roman" panose="02020603050405020304" pitchFamily="18" charset="0"/>
                <a:cs typeface="Times New Roman" panose="02020603050405020304" pitchFamily="18" charset="0"/>
              </a:rPr>
              <a:t>особо</a:t>
            </a:r>
            <a:r>
              <a:rPr lang="en-US" altLang="ru-RU" sz="2400" dirty="0">
                <a:latin typeface="Times New Roman" panose="02020603050405020304" pitchFamily="18" charset="0"/>
                <a:cs typeface="Times New Roman" panose="02020603050405020304" pitchFamily="18" charset="0"/>
              </a:rPr>
              <a:t> </a:t>
            </a:r>
            <a:r>
              <a:rPr lang="en-US" altLang="ru-RU" sz="2400" dirty="0" err="1">
                <a:latin typeface="Times New Roman" panose="02020603050405020304" pitchFamily="18" charset="0"/>
                <a:cs typeface="Times New Roman" panose="02020603050405020304" pitchFamily="18" charset="0"/>
              </a:rPr>
              <a:t>опасных</a:t>
            </a:r>
            <a:r>
              <a:rPr lang="en-US" altLang="ru-RU" sz="2400" dirty="0">
                <a:latin typeface="Times New Roman" panose="02020603050405020304" pitchFamily="18" charset="0"/>
                <a:cs typeface="Times New Roman" panose="02020603050405020304" pitchFamily="18" charset="0"/>
              </a:rPr>
              <a:t> </a:t>
            </a:r>
            <a:r>
              <a:rPr lang="en-US" altLang="ru-RU" sz="2400" dirty="0" err="1">
                <a:latin typeface="Times New Roman" panose="02020603050405020304" pitchFamily="18" charset="0"/>
                <a:cs typeface="Times New Roman" panose="02020603050405020304" pitchFamily="18" charset="0"/>
              </a:rPr>
              <a:t>пестицидных</a:t>
            </a:r>
            <a:r>
              <a:rPr lang="en-US" altLang="ru-RU" sz="2400" dirty="0">
                <a:latin typeface="Times New Roman" panose="02020603050405020304" pitchFamily="18" charset="0"/>
                <a:cs typeface="Times New Roman" panose="02020603050405020304" pitchFamily="18" charset="0"/>
              </a:rPr>
              <a:t> </a:t>
            </a:r>
            <a:r>
              <a:rPr lang="en-US" altLang="ru-RU" sz="2400" dirty="0" err="1">
                <a:latin typeface="Times New Roman" panose="02020603050405020304" pitchFamily="18" charset="0"/>
                <a:cs typeface="Times New Roman" panose="02020603050405020304" pitchFamily="18" charset="0"/>
              </a:rPr>
              <a:t>составов</a:t>
            </a:r>
            <a:r>
              <a:rPr lang="ru-RU" altLang="ru-RU" sz="2400" dirty="0">
                <a:latin typeface="Times New Roman" panose="02020603050405020304" pitchFamily="18" charset="0"/>
                <a:cs typeface="Times New Roman" panose="02020603050405020304" pitchFamily="18" charset="0"/>
              </a:rPr>
              <a:t>, 13</a:t>
            </a:r>
            <a:r>
              <a:rPr lang="en-US" altLang="ru-RU" sz="2400" dirty="0">
                <a:latin typeface="Times New Roman" panose="02020603050405020304" pitchFamily="18" charset="0"/>
                <a:cs typeface="Times New Roman" panose="02020603050405020304" pitchFamily="18" charset="0"/>
              </a:rPr>
              <a:t> </a:t>
            </a:r>
            <a:r>
              <a:rPr lang="en-US" altLang="ru-RU" sz="2400" dirty="0" err="1">
                <a:latin typeface="Times New Roman" panose="02020603050405020304" pitchFamily="18" charset="0"/>
                <a:cs typeface="Times New Roman" panose="02020603050405020304" pitchFamily="18" charset="0"/>
              </a:rPr>
              <a:t>промышленных</a:t>
            </a:r>
            <a:r>
              <a:rPr lang="en-US" altLang="ru-RU" sz="2400" dirty="0">
                <a:latin typeface="Times New Roman" panose="02020603050405020304" pitchFamily="18" charset="0"/>
                <a:cs typeface="Times New Roman" panose="02020603050405020304" pitchFamily="18" charset="0"/>
              </a:rPr>
              <a:t> </a:t>
            </a:r>
            <a:r>
              <a:rPr lang="en-US" altLang="ru-RU" sz="2400" dirty="0" err="1">
                <a:latin typeface="Times New Roman" panose="02020603050405020304" pitchFamily="18" charset="0"/>
                <a:cs typeface="Times New Roman" panose="02020603050405020304" pitchFamily="18" charset="0"/>
              </a:rPr>
              <a:t>химических</a:t>
            </a:r>
            <a:r>
              <a:rPr lang="en-US" altLang="ru-RU" sz="2400" dirty="0">
                <a:latin typeface="Times New Roman" panose="02020603050405020304" pitchFamily="18" charset="0"/>
                <a:cs typeface="Times New Roman" panose="02020603050405020304" pitchFamily="18" charset="0"/>
              </a:rPr>
              <a:t> </a:t>
            </a:r>
            <a:r>
              <a:rPr lang="en-US" altLang="ru-RU" sz="2400" dirty="0" err="1">
                <a:latin typeface="Times New Roman" panose="02020603050405020304" pitchFamily="18" charset="0"/>
                <a:cs typeface="Times New Roman" panose="02020603050405020304" pitchFamily="18" charset="0"/>
              </a:rPr>
              <a:t>веществ</a:t>
            </a:r>
            <a:r>
              <a:rPr lang="ru-RU" altLang="ru-RU" sz="2400" dirty="0">
                <a:latin typeface="Times New Roman" panose="02020603050405020304" pitchFamily="18" charset="0"/>
                <a:cs typeface="Times New Roman" panose="02020603050405020304" pitchFamily="18" charset="0"/>
              </a:rPr>
              <a:t>)</a:t>
            </a:r>
            <a:endParaRPr lang="en-US" altLang="ru-RU" sz="2400" dirty="0">
              <a:latin typeface="Times New Roman" panose="02020603050405020304" pitchFamily="18" charset="0"/>
              <a:cs typeface="Times New Roman" panose="02020603050405020304" pitchFamily="18" charset="0"/>
            </a:endParaRPr>
          </a:p>
          <a:p>
            <a:pPr>
              <a:defRPr/>
            </a:pPr>
            <a:endParaRPr lang="ru-RU" dirty="0"/>
          </a:p>
          <a:p>
            <a:pPr algn="just">
              <a:buSzPct val="150000"/>
            </a:pPr>
            <a:endParaRPr lang="ru-RU" b="1" dirty="0">
              <a:solidFill>
                <a:srgbClr val="FF0000"/>
              </a:solidFill>
            </a:endParaRPr>
          </a:p>
        </p:txBody>
      </p:sp>
    </p:spTree>
    <p:extLst>
      <p:ext uri="{BB962C8B-B14F-4D97-AF65-F5344CB8AC3E}">
        <p14:creationId xmlns:p14="http://schemas.microsoft.com/office/powerpoint/2010/main" val="263274652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47528" y="188640"/>
            <a:ext cx="7632848" cy="1440160"/>
          </a:xfrm>
        </p:spPr>
        <p:txBody>
          <a:bodyPr>
            <a:normAutofit/>
          </a:bodyPr>
          <a:lstStyle/>
          <a:p>
            <a:pPr algn="l"/>
            <a:r>
              <a:rPr lang="ru-RU" b="1" dirty="0">
                <a:solidFill>
                  <a:srgbClr val="00B050"/>
                </a:solidFill>
              </a:rPr>
              <a:t>БАЗЕЛЬСКАЯ  КОНВЕНЦИЯ</a:t>
            </a:r>
            <a:endParaRPr lang="ru-RU" b="1" dirty="0">
              <a:solidFill>
                <a:srgbClr val="FF0000"/>
              </a:solidFill>
            </a:endParaRPr>
          </a:p>
        </p:txBody>
      </p:sp>
      <p:sp>
        <p:nvSpPr>
          <p:cNvPr id="4" name="Прямоугольник 3"/>
          <p:cNvSpPr/>
          <p:nvPr/>
        </p:nvSpPr>
        <p:spPr>
          <a:xfrm>
            <a:off x="1524000" y="939568"/>
            <a:ext cx="7771002" cy="4893647"/>
          </a:xfrm>
          <a:prstGeom prst="rect">
            <a:avLst/>
          </a:prstGeom>
        </p:spPr>
        <p:txBody>
          <a:bodyPr wrap="square">
            <a:spAutoFit/>
          </a:bodyPr>
          <a:lstStyle/>
          <a:p>
            <a:pPr algn="just"/>
            <a:r>
              <a:rPr lang="ru-RU" sz="2400" b="1" u="sng" dirty="0">
                <a:solidFill>
                  <a:srgbClr val="00B050"/>
                </a:solidFill>
              </a:rPr>
              <a:t>Базельская конвенция</a:t>
            </a:r>
            <a:r>
              <a:rPr lang="ru-RU" sz="2400" u="sng" dirty="0">
                <a:solidFill>
                  <a:srgbClr val="00B050"/>
                </a:solidFill>
              </a:rPr>
              <a:t> </a:t>
            </a:r>
            <a:r>
              <a:rPr lang="ru-RU" sz="2400" b="1" u="sng" dirty="0">
                <a:solidFill>
                  <a:srgbClr val="00B050"/>
                </a:solidFill>
              </a:rPr>
              <a:t>о контроле за трансграничной перевозкой опасных отходов и их удалением. </a:t>
            </a:r>
          </a:p>
          <a:p>
            <a:pPr marL="457200" indent="-457200" algn="just">
              <a:buFont typeface="Wingdings" panose="05000000000000000000" pitchFamily="2" charset="2"/>
              <a:buChar char="Ø"/>
              <a:defRPr/>
            </a:pPr>
            <a:r>
              <a:rPr lang="ru-RU" sz="2400" dirty="0">
                <a:latin typeface="Times New Roman" panose="02020603050405020304" pitchFamily="18" charset="0"/>
                <a:cs typeface="Times New Roman" panose="02020603050405020304" pitchFamily="18" charset="0"/>
              </a:rPr>
              <a:t>Конвенция </a:t>
            </a:r>
            <a:r>
              <a:rPr lang="ru-RU" sz="2400" b="1" dirty="0">
                <a:latin typeface="Times New Roman" panose="02020603050405020304" pitchFamily="18" charset="0"/>
                <a:cs typeface="Times New Roman" panose="02020603050405020304" pitchFamily="18" charset="0"/>
              </a:rPr>
              <a:t>принята</a:t>
            </a:r>
            <a:r>
              <a:rPr lang="ru-RU" sz="2400" dirty="0">
                <a:latin typeface="Times New Roman" panose="02020603050405020304" pitchFamily="18" charset="0"/>
                <a:cs typeface="Times New Roman" panose="02020603050405020304" pitchFamily="18" charset="0"/>
              </a:rPr>
              <a:t> в Базеле 22 марта 1989 года</a:t>
            </a:r>
          </a:p>
          <a:p>
            <a:pPr marL="457200" indent="-457200" algn="just">
              <a:buFont typeface="Wingdings" panose="05000000000000000000" pitchFamily="2" charset="2"/>
              <a:buChar char="Ø"/>
              <a:defRPr/>
            </a:pPr>
            <a:r>
              <a:rPr lang="ru-RU" sz="2400" b="1" dirty="0">
                <a:latin typeface="Times New Roman" panose="02020603050405020304" pitchFamily="18" charset="0"/>
                <a:cs typeface="Times New Roman" panose="02020603050405020304" pitchFamily="18" charset="0"/>
              </a:rPr>
              <a:t>Вступила в силу </a:t>
            </a:r>
            <a:r>
              <a:rPr lang="ru-RU" sz="2400" dirty="0">
                <a:latin typeface="Times New Roman" panose="02020603050405020304" pitchFamily="18" charset="0"/>
                <a:cs typeface="Times New Roman" panose="02020603050405020304" pitchFamily="18" charset="0"/>
              </a:rPr>
              <a:t>17 мая 2004 года </a:t>
            </a:r>
          </a:p>
          <a:p>
            <a:pPr marL="457200" indent="-457200" algn="just">
              <a:buFont typeface="Wingdings" panose="05000000000000000000" pitchFamily="2" charset="2"/>
              <a:buChar char="Ø"/>
              <a:defRPr/>
            </a:pPr>
            <a:r>
              <a:rPr lang="ru-RU" sz="2400" b="1" dirty="0">
                <a:latin typeface="Times New Roman" panose="02020603050405020304" pitchFamily="18" charset="0"/>
                <a:cs typeface="Times New Roman" panose="02020603050405020304" pitchFamily="18" charset="0"/>
              </a:rPr>
              <a:t>Сторонами</a:t>
            </a:r>
            <a:r>
              <a:rPr lang="ru-RU" sz="2400" dirty="0">
                <a:latin typeface="Times New Roman" panose="02020603050405020304" pitchFamily="18" charset="0"/>
                <a:cs typeface="Times New Roman" panose="02020603050405020304" pitchFamily="18" charset="0"/>
              </a:rPr>
              <a:t> Базельской конвенции являются </a:t>
            </a:r>
            <a:r>
              <a:rPr lang="ru-RU" sz="2400" b="1" dirty="0">
                <a:latin typeface="Times New Roman" panose="02020603050405020304" pitchFamily="18" charset="0"/>
                <a:cs typeface="Times New Roman" panose="02020603050405020304" pitchFamily="18" charset="0"/>
              </a:rPr>
              <a:t>170</a:t>
            </a:r>
            <a:r>
              <a:rPr lang="ru-RU" sz="2400" dirty="0">
                <a:latin typeface="Times New Roman" panose="02020603050405020304" pitchFamily="18" charset="0"/>
                <a:cs typeface="Times New Roman" panose="02020603050405020304" pitchFamily="18" charset="0"/>
              </a:rPr>
              <a:t> стран </a:t>
            </a:r>
            <a:endParaRPr lang="ru-RU" sz="2400" b="1"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Ø"/>
            </a:pPr>
            <a:r>
              <a:rPr lang="ru-RU" sz="2400" b="1" dirty="0">
                <a:latin typeface="Times New Roman" panose="02020603050405020304" pitchFamily="18" charset="0"/>
                <a:cs typeface="Times New Roman" panose="02020603050405020304" pitchFamily="18" charset="0"/>
              </a:rPr>
              <a:t>Республика Беларусь присоединилась </a:t>
            </a:r>
            <a:r>
              <a:rPr lang="ru-RU" sz="2400" dirty="0">
                <a:latin typeface="Times New Roman" panose="02020603050405020304" pitchFamily="18" charset="0"/>
                <a:cs typeface="Times New Roman" panose="02020603050405020304" pitchFamily="18" charset="0"/>
              </a:rPr>
              <a:t>к Базельской конвенции - 16 сентября 1999 года</a:t>
            </a:r>
          </a:p>
          <a:p>
            <a:pPr marL="457200" indent="-457200" algn="just">
              <a:buFont typeface="Wingdings" panose="05000000000000000000" pitchFamily="2" charset="2"/>
              <a:buChar char="Ø"/>
            </a:pPr>
            <a:r>
              <a:rPr lang="ru-RU" sz="2400" b="1" dirty="0">
                <a:latin typeface="Times New Roman" panose="02020603050405020304" pitchFamily="18" charset="0"/>
                <a:cs typeface="Times New Roman" panose="02020603050405020304" pitchFamily="18" charset="0"/>
              </a:rPr>
              <a:t>Выполнение</a:t>
            </a:r>
            <a:r>
              <a:rPr lang="ru-RU" sz="2400" dirty="0">
                <a:latin typeface="Times New Roman" panose="02020603050405020304" pitchFamily="18" charset="0"/>
                <a:cs typeface="Times New Roman" panose="02020603050405020304" pitchFamily="18" charset="0"/>
              </a:rPr>
              <a:t> положений конвенции в Республике Беларусь </a:t>
            </a:r>
            <a:r>
              <a:rPr lang="ru-RU" sz="2400" b="1" dirty="0">
                <a:latin typeface="Times New Roman" panose="02020603050405020304" pitchFamily="18" charset="0"/>
                <a:cs typeface="Times New Roman" panose="02020603050405020304" pitchFamily="18" charset="0"/>
              </a:rPr>
              <a:t>возложено</a:t>
            </a:r>
            <a:r>
              <a:rPr lang="ru-RU" sz="2400" dirty="0">
                <a:latin typeface="Times New Roman" panose="02020603050405020304" pitchFamily="18" charset="0"/>
                <a:cs typeface="Times New Roman" panose="02020603050405020304" pitchFamily="18" charset="0"/>
              </a:rPr>
              <a:t> на Министерство природных ресурсов и охраны окружающей среды </a:t>
            </a:r>
          </a:p>
          <a:p>
            <a:pPr marL="457200" indent="-457200" algn="just">
              <a:buFont typeface="Wingdings" panose="05000000000000000000" pitchFamily="2" charset="2"/>
              <a:buChar char="Ø"/>
            </a:pPr>
            <a:endParaRPr lang="ru-RU" sz="2400" dirty="0">
              <a:latin typeface="Times New Roman" panose="02020603050405020304" pitchFamily="18" charset="0"/>
              <a:cs typeface="Times New Roman" panose="02020603050405020304" pitchFamily="18" charset="0"/>
            </a:endParaRPr>
          </a:p>
        </p:txBody>
      </p:sp>
      <p:pic>
        <p:nvPicPr>
          <p:cNvPr id="1030" name="Picture 6" descr="ÐÐ°ÑÑÐ¸Ð½ÐºÐ¸ Ð¿Ð¾ Ð·Ð°Ð¿ÑÐ¾ÑÑ Ð±Ð°Ð·ÐµÐ»ÑÑÐºÐ°Ñ ÐºÐ¾Ð½Ð²ÐµÐ½ÑÐ¸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62114" y="0"/>
            <a:ext cx="2692294" cy="17281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057473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0F61C4-2934-4226-9173-1384F5CF4B3D}"/>
              </a:ext>
            </a:extLst>
          </p:cNvPr>
          <p:cNvSpPr>
            <a:spLocks noGrp="1"/>
          </p:cNvSpPr>
          <p:nvPr>
            <p:ph type="title"/>
          </p:nvPr>
        </p:nvSpPr>
        <p:spPr/>
        <p:txBody>
          <a:bodyPr/>
          <a:lstStyle/>
          <a:p>
            <a:r>
              <a:rPr lang="ru-RU" b="1" dirty="0">
                <a:solidFill>
                  <a:srgbClr val="00B050"/>
                </a:solidFill>
              </a:rPr>
              <a:t>БАЗЕЛЬСКАЯ  КОНВЕНЦИЯ</a:t>
            </a:r>
            <a:endParaRPr lang="ru-BY" dirty="0"/>
          </a:p>
        </p:txBody>
      </p:sp>
      <p:sp>
        <p:nvSpPr>
          <p:cNvPr id="3" name="Объект 2">
            <a:extLst>
              <a:ext uri="{FF2B5EF4-FFF2-40B4-BE49-F238E27FC236}">
                <a16:creationId xmlns:a16="http://schemas.microsoft.com/office/drawing/2014/main" id="{45AA26AF-73EB-48AC-87C6-94372A5131CA}"/>
              </a:ext>
            </a:extLst>
          </p:cNvPr>
          <p:cNvSpPr>
            <a:spLocks noGrp="1"/>
          </p:cNvSpPr>
          <p:nvPr>
            <p:ph idx="1"/>
          </p:nvPr>
        </p:nvSpPr>
        <p:spPr>
          <a:xfrm>
            <a:off x="1842592" y="1445702"/>
            <a:ext cx="8915400" cy="3777622"/>
          </a:xfrm>
        </p:spPr>
        <p:txBody>
          <a:bodyPr>
            <a:normAutofit/>
          </a:bodyPr>
          <a:lstStyle/>
          <a:p>
            <a:pPr marL="0" indent="0" algn="ctr">
              <a:buNone/>
            </a:pPr>
            <a:r>
              <a:rPr lang="ru-RU" sz="3200" dirty="0"/>
              <a:t>Цель: </a:t>
            </a:r>
          </a:p>
          <a:p>
            <a:pPr marL="0" indent="0" algn="just">
              <a:buNone/>
            </a:pPr>
            <a:r>
              <a:rPr lang="ru-RU" sz="3200" dirty="0"/>
              <a:t>призвана оградить здоровье человека и окружающую среду от пагубного воздействия, вызываемого производством, использованием, трансграничной перевозкой и удалением опасных отходов.</a:t>
            </a:r>
          </a:p>
        </p:txBody>
      </p:sp>
    </p:spTree>
    <p:extLst>
      <p:ext uri="{BB962C8B-B14F-4D97-AF65-F5344CB8AC3E}">
        <p14:creationId xmlns:p14="http://schemas.microsoft.com/office/powerpoint/2010/main" val="277730956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47528" y="188640"/>
            <a:ext cx="7632848" cy="792088"/>
          </a:xfrm>
        </p:spPr>
        <p:txBody>
          <a:bodyPr>
            <a:normAutofit/>
          </a:bodyPr>
          <a:lstStyle/>
          <a:p>
            <a:pPr algn="l"/>
            <a:r>
              <a:rPr lang="ru-RU" b="1" dirty="0">
                <a:solidFill>
                  <a:srgbClr val="00B050"/>
                </a:solidFill>
              </a:rPr>
              <a:t>БАЗЕЛЬСКАЯ  КОНВЕНЦИЯ</a:t>
            </a:r>
            <a:endParaRPr lang="ru-RU" b="1" dirty="0">
              <a:solidFill>
                <a:srgbClr val="FF0000"/>
              </a:solidFill>
            </a:endParaRPr>
          </a:p>
        </p:txBody>
      </p:sp>
      <p:sp>
        <p:nvSpPr>
          <p:cNvPr id="4" name="Прямоугольник 3"/>
          <p:cNvSpPr/>
          <p:nvPr/>
        </p:nvSpPr>
        <p:spPr>
          <a:xfrm>
            <a:off x="1524000" y="980729"/>
            <a:ext cx="9144000" cy="5718489"/>
          </a:xfrm>
          <a:prstGeom prst="rect">
            <a:avLst/>
          </a:prstGeom>
        </p:spPr>
        <p:txBody>
          <a:bodyPr wrap="square">
            <a:spAutoFit/>
          </a:bodyPr>
          <a:lstStyle/>
          <a:p>
            <a:r>
              <a:rPr lang="ru-RU" sz="2000" dirty="0"/>
              <a:t>Некоторые примеры отходов, </a:t>
            </a:r>
          </a:p>
          <a:p>
            <a:r>
              <a:rPr lang="ru-RU" sz="2000" dirty="0"/>
              <a:t>подпадающих под </a:t>
            </a:r>
            <a:r>
              <a:rPr lang="ru-RU" sz="2000" dirty="0" err="1"/>
              <a:t>Базельскую</a:t>
            </a:r>
            <a:r>
              <a:rPr lang="ru-RU" sz="2000" dirty="0"/>
              <a:t> конвенцию:</a:t>
            </a:r>
          </a:p>
          <a:p>
            <a:r>
              <a:rPr lang="ru-RU" sz="2000" u="sng" dirty="0">
                <a:solidFill>
                  <a:srgbClr val="0070C0"/>
                </a:solidFill>
              </a:rPr>
              <a:t>Биомедицинские и медицинские отходы</a:t>
            </a:r>
            <a:r>
              <a:rPr lang="ru-RU" sz="2000" dirty="0">
                <a:solidFill>
                  <a:srgbClr val="0070C0"/>
                </a:solidFill>
              </a:rPr>
              <a:t>;</a:t>
            </a:r>
          </a:p>
          <a:p>
            <a:r>
              <a:rPr lang="ru-RU" sz="2000" dirty="0"/>
              <a:t>Использованные </a:t>
            </a:r>
            <a:r>
              <a:rPr lang="ru-RU" sz="2000" dirty="0">
                <a:hlinkClick r:id="rId2" tooltip="Нефтепродукты"/>
              </a:rPr>
              <a:t>нефтепродукты</a:t>
            </a:r>
            <a:r>
              <a:rPr lang="ru-RU" sz="2000" dirty="0"/>
              <a:t>;</a:t>
            </a:r>
          </a:p>
          <a:p>
            <a:r>
              <a:rPr lang="ru-RU" sz="2000" dirty="0"/>
              <a:t>Использованные свинцово-кислотные </a:t>
            </a:r>
            <a:r>
              <a:rPr lang="ru-RU" sz="2000" dirty="0">
                <a:hlinkClick r:id="rId3" tooltip="Аккумулятор"/>
              </a:rPr>
              <a:t>аккумуляторы</a:t>
            </a:r>
            <a:r>
              <a:rPr lang="ru-RU" sz="2000" dirty="0"/>
              <a:t>;</a:t>
            </a:r>
          </a:p>
          <a:p>
            <a:r>
              <a:rPr lang="ru-RU" sz="2000" dirty="0"/>
              <a:t>Стойкие органические загрязнители (отходы СОЗ), </a:t>
            </a:r>
            <a:r>
              <a:rPr lang="ru-RU" sz="2000" dirty="0">
                <a:hlinkClick r:id="rId4" tooltip="Химические вещества"/>
              </a:rPr>
              <a:t>химические вещества</a:t>
            </a:r>
            <a:r>
              <a:rPr lang="ru-RU" sz="2000" dirty="0"/>
              <a:t> и </a:t>
            </a:r>
            <a:r>
              <a:rPr lang="ru-RU" sz="2000" dirty="0">
                <a:hlinkClick r:id="rId5" tooltip="Пестицид"/>
              </a:rPr>
              <a:t>пестициды</a:t>
            </a:r>
            <a:r>
              <a:rPr lang="ru-RU" sz="2000" dirty="0"/>
              <a:t>, сохраняющиеся в окружающей среде в течение многих лет. Они переносятся на большие расстояния от мест их выброса, </a:t>
            </a:r>
            <a:r>
              <a:rPr lang="ru-RU" sz="2000" dirty="0" err="1">
                <a:hlinkClick r:id="rId6" tooltip="Биоаккумуляция"/>
              </a:rPr>
              <a:t>биоаккумулируются</a:t>
            </a:r>
            <a:r>
              <a:rPr lang="ru-RU" sz="2000" dirty="0"/>
              <a:t> (создавая тем самым угрозу для человека и животных, находящихся на верхних ступенях пищевой цепи) и оказывают самое различное воздействие на организм;</a:t>
            </a:r>
          </a:p>
          <a:p>
            <a:r>
              <a:rPr lang="ru-RU" sz="2000" dirty="0" err="1">
                <a:hlinkClick r:id="rId7" tooltip="Полихлорированные дифенилы"/>
              </a:rPr>
              <a:t>Полихлорированные</a:t>
            </a:r>
            <a:r>
              <a:rPr lang="ru-RU" sz="2000" dirty="0">
                <a:hlinkClick r:id="rId7" tooltip="Полихлорированные дифенилы"/>
              </a:rPr>
              <a:t> дифенилы</a:t>
            </a:r>
            <a:r>
              <a:rPr lang="ru-RU" sz="2000" dirty="0"/>
              <a:t> (ПХД) -соединения, используемые в промышленности в качестве жидких </a:t>
            </a:r>
            <a:r>
              <a:rPr lang="ru-RU" sz="2000" dirty="0">
                <a:hlinkClick r:id="rId8" tooltip="Теплоноситель"/>
              </a:rPr>
              <a:t>теплоносителей</a:t>
            </a:r>
            <a:r>
              <a:rPr lang="ru-RU" sz="2000" dirty="0"/>
              <a:t>, применяемые в электрических </a:t>
            </a:r>
            <a:r>
              <a:rPr lang="ru-RU" sz="2000" dirty="0">
                <a:hlinkClick r:id="rId9" tooltip="Трансформатор"/>
              </a:rPr>
              <a:t>трансформаторах</a:t>
            </a:r>
            <a:r>
              <a:rPr lang="ru-RU" sz="2000" dirty="0"/>
              <a:t> и </a:t>
            </a:r>
            <a:r>
              <a:rPr lang="ru-RU" sz="2000" dirty="0">
                <a:hlinkClick r:id="rId10" tooltip="Конденсатор"/>
              </a:rPr>
              <a:t>конденсаторах</a:t>
            </a:r>
            <a:r>
              <a:rPr lang="ru-RU" sz="2000" dirty="0"/>
              <a:t>,  а также в качестве добавок к краскам, </a:t>
            </a:r>
            <a:r>
              <a:rPr lang="ru-RU" sz="2000" dirty="0" err="1"/>
              <a:t>безуглеродной</a:t>
            </a:r>
            <a:r>
              <a:rPr lang="ru-RU" sz="2000" dirty="0"/>
              <a:t> копировальной бумаге, уплотняющим материалам и пластмассам и т.д.</a:t>
            </a:r>
          </a:p>
          <a:p>
            <a:pPr>
              <a:lnSpc>
                <a:spcPct val="90000"/>
              </a:lnSpc>
            </a:pPr>
            <a:endParaRPr lang="ru-RU" altLang="ru-RU" sz="2400" b="1" dirty="0">
              <a:solidFill>
                <a:srgbClr val="0070C0"/>
              </a:solidFill>
              <a:latin typeface="Times New Roman" pitchFamily="18" charset="0"/>
            </a:endParaRPr>
          </a:p>
          <a:p>
            <a:pPr algn="just">
              <a:buSzPct val="150000"/>
            </a:pPr>
            <a:endParaRPr lang="ru-RU" sz="2400" dirty="0"/>
          </a:p>
        </p:txBody>
      </p:sp>
      <p:pic>
        <p:nvPicPr>
          <p:cNvPr id="2052" name="Picture 4" descr="ÐÐ°ÑÑÐ¸Ð½ÐºÐ¸ Ð¿Ð¾ Ð·Ð°Ð¿ÑÐ¾ÑÑ Ð±Ð°Ð·ÐµÐ»ÑÑÐºÐ°Ñ ÐºÐ¾Ð½Ð²ÐµÐ½ÑÐ¸Ñ"/>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297000" y="0"/>
            <a:ext cx="2741999" cy="1912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0008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B47D3C-2C27-45BC-9A76-332CB56C2C4B}"/>
              </a:ext>
            </a:extLst>
          </p:cNvPr>
          <p:cNvSpPr>
            <a:spLocks noGrp="1"/>
          </p:cNvSpPr>
          <p:nvPr>
            <p:ph type="title"/>
          </p:nvPr>
        </p:nvSpPr>
        <p:spPr/>
        <p:txBody>
          <a:bodyPr/>
          <a:lstStyle/>
          <a:p>
            <a:pPr algn="ctr"/>
            <a:r>
              <a:rPr lang="ru-RU" b="1" i="1" dirty="0"/>
              <a:t>ПОЧЕМУ ЭТО ВАЖНО</a:t>
            </a:r>
            <a:r>
              <a:rPr lang="en-US" b="1" i="1" dirty="0"/>
              <a:t>?</a:t>
            </a:r>
            <a:endParaRPr lang="ru-BY" dirty="0"/>
          </a:p>
        </p:txBody>
      </p:sp>
      <p:sp>
        <p:nvSpPr>
          <p:cNvPr id="3" name="Объект 2">
            <a:extLst>
              <a:ext uri="{FF2B5EF4-FFF2-40B4-BE49-F238E27FC236}">
                <a16:creationId xmlns:a16="http://schemas.microsoft.com/office/drawing/2014/main" id="{581C5229-769B-4399-B9B7-8AAA67C56D0A}"/>
              </a:ext>
            </a:extLst>
          </p:cNvPr>
          <p:cNvSpPr>
            <a:spLocks noGrp="1"/>
          </p:cNvSpPr>
          <p:nvPr>
            <p:ph idx="1"/>
          </p:nvPr>
        </p:nvSpPr>
        <p:spPr>
          <a:xfrm>
            <a:off x="1921079" y="1459684"/>
            <a:ext cx="9583533" cy="4451538"/>
          </a:xfrm>
        </p:spPr>
        <p:txBody>
          <a:bodyPr>
            <a:normAutofit fontScale="62500" lnSpcReduction="20000"/>
          </a:bodyPr>
          <a:lstStyle/>
          <a:p>
            <a:pPr marL="0" indent="0">
              <a:buNone/>
            </a:pPr>
            <a:r>
              <a:rPr lang="ru-RU" sz="2200" b="1" dirty="0"/>
              <a:t>Это характерно для следующих групп: </a:t>
            </a:r>
            <a:endParaRPr lang="en-US" sz="2200" b="1" dirty="0"/>
          </a:p>
          <a:p>
            <a:r>
              <a:rPr lang="ru-RU" sz="2200" b="1" dirty="0"/>
              <a:t>хлорорганические пестициды (ДДТ, гептахлор, альдрин, </a:t>
            </a:r>
            <a:r>
              <a:rPr lang="ru-RU" sz="2200" b="1" dirty="0" err="1"/>
              <a:t>линдан</a:t>
            </a:r>
            <a:r>
              <a:rPr lang="ru-RU" sz="2200" b="1" dirty="0"/>
              <a:t>, токсафен);  гербициды (</a:t>
            </a:r>
            <a:r>
              <a:rPr lang="ru-RU" sz="2200" b="1" dirty="0" err="1"/>
              <a:t>анахлор</a:t>
            </a:r>
            <a:r>
              <a:rPr lang="ru-RU" sz="2200" b="1" dirty="0"/>
              <a:t>, </a:t>
            </a:r>
            <a:r>
              <a:rPr lang="ru-RU" sz="2200" b="1" dirty="0" err="1"/>
              <a:t>атразин</a:t>
            </a:r>
            <a:r>
              <a:rPr lang="ru-RU" sz="2200" b="1" dirty="0"/>
              <a:t>); </a:t>
            </a:r>
            <a:endParaRPr lang="en-US" sz="2200" b="1" dirty="0"/>
          </a:p>
          <a:p>
            <a:r>
              <a:rPr lang="ru-RU" sz="2200" b="1" dirty="0"/>
              <a:t>фунгициды (</a:t>
            </a:r>
            <a:r>
              <a:rPr lang="ru-RU" sz="2200" b="1" dirty="0" err="1"/>
              <a:t>манеб</a:t>
            </a:r>
            <a:r>
              <a:rPr lang="ru-RU" sz="2200" b="1" dirty="0"/>
              <a:t>, </a:t>
            </a:r>
            <a:r>
              <a:rPr lang="ru-RU" sz="2200" b="1" dirty="0" err="1"/>
              <a:t>зинеб</a:t>
            </a:r>
            <a:r>
              <a:rPr lang="ru-RU" sz="2200" b="1" dirty="0"/>
              <a:t>); </a:t>
            </a:r>
            <a:endParaRPr lang="en-US" sz="2200" b="1" dirty="0"/>
          </a:p>
          <a:p>
            <a:pPr marL="0" indent="0">
              <a:buNone/>
            </a:pPr>
            <a:r>
              <a:rPr lang="ru-RU" sz="2200" b="1" dirty="0"/>
              <a:t>Эти ксенобиотики могут поступать в организм постоянно, разрушаться медленно, что ведет к их длительной циркуляции в крови с последующим развитием патологии: </a:t>
            </a:r>
            <a:endParaRPr lang="en-US" sz="2200" b="1" dirty="0"/>
          </a:p>
          <a:p>
            <a:pPr marL="0" indent="0">
              <a:buNone/>
            </a:pPr>
            <a:r>
              <a:rPr lang="ru-RU" sz="2200" b="1" dirty="0"/>
              <a:t>Нарушение полового развития. Частота нарушений появления вторичных половых признаков (задержка сроков и темпов появления вторичных половых признаков, позднее наступление менархе) в 6,4 раза выше у девочек, подверженных воздействию пестицидов, чем в группе сравнения. </a:t>
            </a:r>
            <a:endParaRPr lang="en-US" sz="2200" b="1" dirty="0"/>
          </a:p>
          <a:p>
            <a:pPr marL="0" indent="0">
              <a:buNone/>
            </a:pPr>
            <a:r>
              <a:rPr lang="ru-RU" sz="2200" b="1" dirty="0"/>
              <a:t>Мужское бесплодие. Внутриутробное воздействие пестицидов ведет к снижению количества стволовых клеток – </a:t>
            </a:r>
            <a:r>
              <a:rPr lang="ru-RU" sz="2200" b="1" dirty="0" err="1"/>
              <a:t>сперматогоний</a:t>
            </a:r>
            <a:r>
              <a:rPr lang="ru-RU" sz="2200" b="1" dirty="0"/>
              <a:t>, из которых во взрослом организме образуются сперматозоиды. Нарушение менструальной функции. </a:t>
            </a:r>
            <a:endParaRPr lang="en-US" sz="2200" b="1" dirty="0"/>
          </a:p>
          <a:p>
            <a:pPr marL="0" indent="0">
              <a:buNone/>
            </a:pPr>
            <a:r>
              <a:rPr lang="ru-RU" sz="2200" b="1" dirty="0"/>
              <a:t>Частота нарушения менструального цикла при воздействии пестицидов в 1,5-3 раза превышает аналогичный показатель у женщин, не подверженных влиянию пестицидов. Изменения в репродуктивной системе женщин сказываются на течении и исходе беременности. Влияние пестицидов во время беременности условно сводят к воздействию на генетический аппарат (мутагенность) и влиянию ненаследственным путем, например, развитие плацентарной недостаточности с более высокой частотой рождения недоношенных и маловесных детей (ослабленное потомство). </a:t>
            </a:r>
            <a:endParaRPr lang="ru-BY" sz="2200" b="1" dirty="0"/>
          </a:p>
          <a:p>
            <a:endParaRPr lang="ru-BY" dirty="0"/>
          </a:p>
        </p:txBody>
      </p:sp>
      <p:pic>
        <p:nvPicPr>
          <p:cNvPr id="5" name="Рисунок 4">
            <a:extLst>
              <a:ext uri="{FF2B5EF4-FFF2-40B4-BE49-F238E27FC236}">
                <a16:creationId xmlns:a16="http://schemas.microsoft.com/office/drawing/2014/main" id="{6371A0BE-F505-4C96-8E98-E98F53A24E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44961" y="16474"/>
            <a:ext cx="1647039" cy="1647039"/>
          </a:xfrm>
          <a:prstGeom prst="rect">
            <a:avLst/>
          </a:prstGeom>
        </p:spPr>
      </p:pic>
    </p:spTree>
    <p:extLst>
      <p:ext uri="{BB962C8B-B14F-4D97-AF65-F5344CB8AC3E}">
        <p14:creationId xmlns:p14="http://schemas.microsoft.com/office/powerpoint/2010/main" val="61396499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27648" y="188640"/>
            <a:ext cx="6840760" cy="1224136"/>
          </a:xfrm>
        </p:spPr>
        <p:txBody>
          <a:bodyPr>
            <a:normAutofit/>
          </a:bodyPr>
          <a:lstStyle/>
          <a:p>
            <a:r>
              <a:rPr lang="ru-RU" b="1" dirty="0">
                <a:solidFill>
                  <a:schemeClr val="accent1">
                    <a:lumMod val="75000"/>
                  </a:schemeClr>
                </a:solidFill>
              </a:rPr>
              <a:t>МИНАМАТСКАЯ КОНВЕНЦИЯ О РТУТИ</a:t>
            </a:r>
          </a:p>
        </p:txBody>
      </p:sp>
      <p:sp>
        <p:nvSpPr>
          <p:cNvPr id="4" name="Прямоугольник 3"/>
          <p:cNvSpPr/>
          <p:nvPr/>
        </p:nvSpPr>
        <p:spPr>
          <a:xfrm>
            <a:off x="1984375" y="980730"/>
            <a:ext cx="8144074" cy="800219"/>
          </a:xfrm>
          <a:prstGeom prst="rect">
            <a:avLst/>
          </a:prstGeom>
        </p:spPr>
        <p:txBody>
          <a:bodyPr wrap="square">
            <a:spAutoFit/>
          </a:bodyPr>
          <a:lstStyle/>
          <a:p>
            <a:endParaRPr lang="ru-RU" sz="2400" dirty="0"/>
          </a:p>
          <a:p>
            <a:endParaRPr lang="ru-RU" sz="2200" dirty="0"/>
          </a:p>
        </p:txBody>
      </p:sp>
      <p:sp>
        <p:nvSpPr>
          <p:cNvPr id="3" name="AutoShape 2" descr="ÐÐ°ÑÑÐ¸Ð½ÐºÐ¸ Ð¿Ð¾ Ð·Ð°Ð¿ÑÐ¾ÑÑ ÐÐ¾Ð½Ð²ÐµÐ½ÑÐ¸Ñ Ð¼Ð¸Ð½Ð°Ð¼Ð°ÑÐ°"/>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307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01495" y="5032444"/>
            <a:ext cx="3275856" cy="18255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Прямоугольник 4">
            <a:extLst>
              <a:ext uri="{FF2B5EF4-FFF2-40B4-BE49-F238E27FC236}">
                <a16:creationId xmlns:a16="http://schemas.microsoft.com/office/drawing/2014/main" id="{3D829DC0-8C3A-4A3D-AFFC-7F0B01C08BDF}"/>
              </a:ext>
            </a:extLst>
          </p:cNvPr>
          <p:cNvSpPr/>
          <p:nvPr/>
        </p:nvSpPr>
        <p:spPr>
          <a:xfrm>
            <a:off x="2063551" y="1582342"/>
            <a:ext cx="7704857" cy="4062651"/>
          </a:xfrm>
          <a:prstGeom prst="rect">
            <a:avLst/>
          </a:prstGeom>
        </p:spPr>
        <p:txBody>
          <a:bodyPr wrap="square">
            <a:spAutoFit/>
          </a:bodyPr>
          <a:lstStyle/>
          <a:p>
            <a:pPr marL="457200" indent="-457200" algn="just">
              <a:buFont typeface="Wingdings" panose="05000000000000000000" pitchFamily="2" charset="2"/>
              <a:buChar char="Ø"/>
              <a:defRPr/>
            </a:pPr>
            <a:r>
              <a:rPr lang="ru-RU" sz="2400" dirty="0">
                <a:latin typeface="Times New Roman" panose="02020603050405020304" pitchFamily="18" charset="0"/>
                <a:cs typeface="Times New Roman" panose="02020603050405020304" pitchFamily="18" charset="0"/>
              </a:rPr>
              <a:t>Конвенция </a:t>
            </a:r>
            <a:r>
              <a:rPr lang="ru-RU" sz="2400" b="1" dirty="0">
                <a:latin typeface="Times New Roman" panose="02020603050405020304" pitchFamily="18" charset="0"/>
                <a:cs typeface="Times New Roman" panose="02020603050405020304" pitchFamily="18" charset="0"/>
              </a:rPr>
              <a:t>принята</a:t>
            </a:r>
            <a:r>
              <a:rPr lang="ru-RU" sz="2400" dirty="0">
                <a:latin typeface="Times New Roman" panose="02020603050405020304" pitchFamily="18" charset="0"/>
                <a:cs typeface="Times New Roman" panose="02020603050405020304" pitchFamily="18" charset="0"/>
              </a:rPr>
              <a:t>  - 2013 год </a:t>
            </a:r>
          </a:p>
          <a:p>
            <a:pPr marL="457200" indent="-457200" algn="just">
              <a:buFont typeface="Wingdings" panose="05000000000000000000" pitchFamily="2" charset="2"/>
              <a:buChar char="Ø"/>
              <a:defRPr/>
            </a:pPr>
            <a:r>
              <a:rPr lang="ru-RU" sz="2400" b="1" dirty="0">
                <a:latin typeface="Times New Roman" panose="02020603050405020304" pitchFamily="18" charset="0"/>
                <a:cs typeface="Times New Roman" panose="02020603050405020304" pitchFamily="18" charset="0"/>
              </a:rPr>
              <a:t>Вступила в действие  -</a:t>
            </a:r>
            <a:r>
              <a:rPr lang="ru-RU" sz="2400" dirty="0">
                <a:latin typeface="Times New Roman" panose="02020603050405020304" pitchFamily="18" charset="0"/>
                <a:cs typeface="Times New Roman" panose="02020603050405020304" pitchFamily="18" charset="0"/>
              </a:rPr>
              <a:t> 2016 год </a:t>
            </a:r>
          </a:p>
          <a:p>
            <a:pPr marL="457200" indent="-457200" algn="just">
              <a:buFont typeface="Wingdings" panose="05000000000000000000" pitchFamily="2" charset="2"/>
              <a:buChar char="Ø"/>
              <a:defRPr/>
            </a:pPr>
            <a:r>
              <a:rPr lang="ru-RU" sz="2400" b="1" dirty="0">
                <a:latin typeface="Times New Roman" panose="02020603050405020304" pitchFamily="18" charset="0"/>
                <a:cs typeface="Times New Roman" panose="02020603050405020304" pitchFamily="18" charset="0"/>
              </a:rPr>
              <a:t>Сторонами</a:t>
            </a:r>
            <a:r>
              <a:rPr lang="ru-RU" sz="2400" dirty="0">
                <a:latin typeface="Times New Roman" panose="02020603050405020304" pitchFamily="18" charset="0"/>
                <a:cs typeface="Times New Roman" panose="02020603050405020304" pitchFamily="18" charset="0"/>
              </a:rPr>
              <a:t> Конвенции Минамата являются </a:t>
            </a:r>
            <a:r>
              <a:rPr lang="ru-RU" sz="2400" b="1" dirty="0">
                <a:latin typeface="Times New Roman" panose="02020603050405020304" pitchFamily="18" charset="0"/>
                <a:cs typeface="Times New Roman" panose="02020603050405020304" pitchFamily="18" charset="0"/>
              </a:rPr>
              <a:t>128</a:t>
            </a:r>
            <a:r>
              <a:rPr lang="ru-RU" sz="2400" dirty="0">
                <a:latin typeface="Times New Roman" panose="02020603050405020304" pitchFamily="18" charset="0"/>
                <a:cs typeface="Times New Roman" panose="02020603050405020304" pitchFamily="18" charset="0"/>
              </a:rPr>
              <a:t> стран, 79 стран ратифицировали </a:t>
            </a:r>
          </a:p>
          <a:p>
            <a:pPr marL="457200" indent="-457200" algn="just">
              <a:buFont typeface="Wingdings" panose="05000000000000000000" pitchFamily="2" charset="2"/>
              <a:buChar char="Ø"/>
              <a:defRPr/>
            </a:pPr>
            <a:r>
              <a:rPr lang="ru-RU" sz="2400" b="1" dirty="0">
                <a:latin typeface="Times New Roman" panose="02020603050405020304" pitchFamily="18" charset="0"/>
                <a:cs typeface="Times New Roman" panose="02020603050405020304" pitchFamily="18" charset="0"/>
              </a:rPr>
              <a:t>Республика Беларусь – подписала Конвенцию, </a:t>
            </a:r>
            <a:r>
              <a:rPr lang="ru-RU" sz="2400" dirty="0">
                <a:latin typeface="Times New Roman" panose="02020603050405020304" pitchFamily="18" charset="0"/>
                <a:cs typeface="Times New Roman" panose="02020603050405020304" pitchFamily="18" charset="0"/>
              </a:rPr>
              <a:t>в настоящее время проводит подготовку по ратификации</a:t>
            </a:r>
          </a:p>
          <a:p>
            <a:pPr marL="457200" indent="-457200" algn="just">
              <a:buFont typeface="Wingdings" panose="05000000000000000000" pitchFamily="2" charset="2"/>
              <a:buChar char="Ø"/>
            </a:pPr>
            <a:r>
              <a:rPr lang="ru-RU" sz="2400" b="1" dirty="0">
                <a:latin typeface="Times New Roman" panose="02020603050405020304" pitchFamily="18" charset="0"/>
                <a:cs typeface="Times New Roman" panose="02020603050405020304" pitchFamily="18" charset="0"/>
              </a:rPr>
              <a:t>Процесс подготовки по ратификации </a:t>
            </a:r>
            <a:r>
              <a:rPr lang="ru-RU" sz="2400" dirty="0">
                <a:latin typeface="Times New Roman" panose="02020603050405020304" pitchFamily="18" charset="0"/>
                <a:cs typeface="Times New Roman" panose="02020603050405020304" pitchFamily="18" charset="0"/>
              </a:rPr>
              <a:t>в Республике Беларусь </a:t>
            </a:r>
            <a:r>
              <a:rPr lang="ru-RU" sz="2400" b="1" dirty="0">
                <a:latin typeface="Times New Roman" panose="02020603050405020304" pitchFamily="18" charset="0"/>
                <a:cs typeface="Times New Roman" panose="02020603050405020304" pitchFamily="18" charset="0"/>
              </a:rPr>
              <a:t>возложен</a:t>
            </a:r>
            <a:r>
              <a:rPr lang="ru-RU" sz="2400" dirty="0">
                <a:latin typeface="Times New Roman" panose="02020603050405020304" pitchFamily="18" charset="0"/>
                <a:cs typeface="Times New Roman" panose="02020603050405020304" pitchFamily="18" charset="0"/>
              </a:rPr>
              <a:t> на Министерство здравоохранения</a:t>
            </a:r>
          </a:p>
          <a:p>
            <a:pPr marL="457200" indent="-457200" algn="just">
              <a:buFont typeface="Wingdings" panose="05000000000000000000" pitchFamily="2" charset="2"/>
              <a:buChar char="Ø"/>
            </a:pPr>
            <a:endParaRPr lang="ru-BY" dirty="0"/>
          </a:p>
        </p:txBody>
      </p:sp>
    </p:spTree>
    <p:extLst>
      <p:ext uri="{BB962C8B-B14F-4D97-AF65-F5344CB8AC3E}">
        <p14:creationId xmlns:p14="http://schemas.microsoft.com/office/powerpoint/2010/main" val="422523645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EDA5D56-99F4-4C9C-900E-C04CF3700F7F}"/>
              </a:ext>
            </a:extLst>
          </p:cNvPr>
          <p:cNvSpPr>
            <a:spLocks noGrp="1"/>
          </p:cNvSpPr>
          <p:nvPr>
            <p:ph type="title"/>
          </p:nvPr>
        </p:nvSpPr>
        <p:spPr/>
        <p:txBody>
          <a:bodyPr>
            <a:normAutofit/>
          </a:bodyPr>
          <a:lstStyle/>
          <a:p>
            <a:r>
              <a:rPr lang="ru-RU" b="1" dirty="0">
                <a:solidFill>
                  <a:schemeClr val="accent1">
                    <a:lumMod val="75000"/>
                  </a:schemeClr>
                </a:solidFill>
              </a:rPr>
              <a:t>МИНАМАТСКАЯ КОНВЕНЦИЯ О РТУТИ</a:t>
            </a:r>
            <a:endParaRPr lang="ru-BY" dirty="0"/>
          </a:p>
        </p:txBody>
      </p:sp>
      <p:sp>
        <p:nvSpPr>
          <p:cNvPr id="3" name="Прямоугольник 2">
            <a:extLst>
              <a:ext uri="{FF2B5EF4-FFF2-40B4-BE49-F238E27FC236}">
                <a16:creationId xmlns:a16="http://schemas.microsoft.com/office/drawing/2014/main" id="{4A01C6A6-05A9-45B3-9656-C552090FF11E}"/>
              </a:ext>
            </a:extLst>
          </p:cNvPr>
          <p:cNvSpPr/>
          <p:nvPr/>
        </p:nvSpPr>
        <p:spPr>
          <a:xfrm>
            <a:off x="1919536" y="1556793"/>
            <a:ext cx="8291264" cy="4893647"/>
          </a:xfrm>
          <a:prstGeom prst="rect">
            <a:avLst/>
          </a:prstGeom>
        </p:spPr>
        <p:txBody>
          <a:bodyPr wrap="square">
            <a:spAutoFit/>
          </a:bodyPr>
          <a:lstStyle/>
          <a:p>
            <a:pPr algn="just"/>
            <a:r>
              <a:rPr lang="ru-RU" sz="2400" dirty="0">
                <a:latin typeface="Times New Roman" panose="02020603050405020304" pitchFamily="18" charset="0"/>
                <a:cs typeface="Times New Roman" panose="02020603050405020304" pitchFamily="18" charset="0"/>
              </a:rPr>
              <a:t>Является одним из последних принятых международных соглашений в области регулирования обращения химических веществ, направленный на защиту здоровья человека и окружающей среды от вредного воздействия ртути и ее соединений, которые могут приводить к отравлению ртутью </a:t>
            </a:r>
          </a:p>
          <a:p>
            <a:pPr algn="just"/>
            <a:endParaRPr lang="ru-RU" sz="2400" dirty="0">
              <a:latin typeface="Times New Roman" panose="02020603050405020304" pitchFamily="18" charset="0"/>
              <a:cs typeface="Times New Roman" panose="02020603050405020304" pitchFamily="18" charset="0"/>
            </a:endParaRPr>
          </a:p>
          <a:p>
            <a:r>
              <a:rPr lang="ru-RU" sz="2400" b="1" u="sng" dirty="0">
                <a:latin typeface="Times New Roman" panose="02020603050405020304" pitchFamily="18" charset="0"/>
                <a:cs typeface="Times New Roman" panose="02020603050405020304" pitchFamily="18" charset="0"/>
              </a:rPr>
              <a:t>Конвенция регулирует:</a:t>
            </a:r>
          </a:p>
          <a:p>
            <a:pPr marL="342900" indent="-342900">
              <a:buFont typeface="Wingdings" panose="05000000000000000000" pitchFamily="2" charset="2"/>
              <a:buChar char="§"/>
            </a:pPr>
            <a:r>
              <a:rPr lang="ru-RU" sz="2400" dirty="0">
                <a:latin typeface="Times New Roman" panose="02020603050405020304" pitchFamily="18" charset="0"/>
                <a:cs typeface="Times New Roman" panose="02020603050405020304" pitchFamily="18" charset="0"/>
              </a:rPr>
              <a:t>запрет на первичную добычу ртути</a:t>
            </a:r>
          </a:p>
          <a:p>
            <a:pPr marL="342900" indent="-342900">
              <a:buFont typeface="Wingdings" panose="05000000000000000000" pitchFamily="2" charset="2"/>
              <a:buChar char="§"/>
            </a:pPr>
            <a:r>
              <a:rPr lang="ru-RU" sz="2400" dirty="0">
                <a:latin typeface="Times New Roman" panose="02020603050405020304" pitchFamily="18" charset="0"/>
                <a:cs typeface="Times New Roman" panose="02020603050405020304" pitchFamily="18" charset="0"/>
              </a:rPr>
              <a:t>поэтапный вывод из обращения продуктов с добавлением ртути</a:t>
            </a:r>
          </a:p>
          <a:p>
            <a:pPr marL="342900" indent="-342900">
              <a:buFont typeface="Wingdings" panose="05000000000000000000" pitchFamily="2" charset="2"/>
              <a:buChar char="§"/>
            </a:pPr>
            <a:r>
              <a:rPr lang="ru-RU" sz="2400" dirty="0">
                <a:latin typeface="Times New Roman" panose="02020603050405020304" pitchFamily="18" charset="0"/>
                <a:cs typeface="Times New Roman" panose="02020603050405020304" pitchFamily="18" charset="0"/>
              </a:rPr>
              <a:t>внедрение мер контроля выбросов  ртути в атмосферный воздух </a:t>
            </a:r>
          </a:p>
          <a:p>
            <a:pPr marL="342900" indent="-342900">
              <a:buFont typeface="Wingdings" panose="05000000000000000000" pitchFamily="2" charset="2"/>
              <a:buChar char="§"/>
            </a:pPr>
            <a:r>
              <a:rPr lang="ru-RU" sz="2400" dirty="0">
                <a:latin typeface="Times New Roman" panose="02020603050405020304" pitchFamily="18" charset="0"/>
                <a:cs typeface="Times New Roman" panose="02020603050405020304" pitchFamily="18" charset="0"/>
              </a:rPr>
              <a:t>кустарную золотодобычу</a:t>
            </a:r>
          </a:p>
        </p:txBody>
      </p:sp>
    </p:spTree>
    <p:extLst>
      <p:ext uri="{BB962C8B-B14F-4D97-AF65-F5344CB8AC3E}">
        <p14:creationId xmlns:p14="http://schemas.microsoft.com/office/powerpoint/2010/main" val="30985581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19BB45-1D91-460C-AA3B-5E1B7F3DA4BE}"/>
              </a:ext>
            </a:extLst>
          </p:cNvPr>
          <p:cNvSpPr>
            <a:spLocks noGrp="1"/>
          </p:cNvSpPr>
          <p:nvPr>
            <p:ph type="title"/>
          </p:nvPr>
        </p:nvSpPr>
        <p:spPr>
          <a:xfrm>
            <a:off x="2592924" y="624110"/>
            <a:ext cx="8911687" cy="1062077"/>
          </a:xfrm>
        </p:spPr>
        <p:txBody>
          <a:bodyPr>
            <a:noAutofit/>
          </a:bodyPr>
          <a:lstStyle/>
          <a:p>
            <a:r>
              <a:rPr lang="ru-RU" sz="2400" b="1" dirty="0" err="1">
                <a:solidFill>
                  <a:srgbClr val="FF0000"/>
                </a:solidFill>
                <a:latin typeface="Arial" panose="020B0604020202020204" pitchFamily="34" charset="0"/>
              </a:rPr>
              <a:t>Монреальский</a:t>
            </a:r>
            <a:r>
              <a:rPr lang="ru-RU" sz="2400" b="1" dirty="0">
                <a:solidFill>
                  <a:srgbClr val="FF0000"/>
                </a:solidFill>
                <a:latin typeface="Arial" panose="020B0604020202020204" pitchFamily="34" charset="0"/>
              </a:rPr>
              <a:t> протокол по веществам, разрушающим озоновый слой</a:t>
            </a:r>
            <a:br>
              <a:rPr lang="ru-RU" sz="2400" b="1" dirty="0">
                <a:solidFill>
                  <a:srgbClr val="FF0000"/>
                </a:solidFill>
                <a:latin typeface="Arial" panose="020B0604020202020204" pitchFamily="34" charset="0"/>
              </a:rPr>
            </a:br>
            <a:endParaRPr lang="ru-BY" sz="2400" dirty="0">
              <a:solidFill>
                <a:srgbClr val="FF0000"/>
              </a:solidFill>
            </a:endParaRPr>
          </a:p>
        </p:txBody>
      </p:sp>
      <p:sp>
        <p:nvSpPr>
          <p:cNvPr id="5" name="Прямоугольник 4">
            <a:extLst>
              <a:ext uri="{FF2B5EF4-FFF2-40B4-BE49-F238E27FC236}">
                <a16:creationId xmlns:a16="http://schemas.microsoft.com/office/drawing/2014/main" id="{10C28AC7-8F43-4756-9732-49FB24FACA2E}"/>
              </a:ext>
            </a:extLst>
          </p:cNvPr>
          <p:cNvSpPr/>
          <p:nvPr/>
        </p:nvSpPr>
        <p:spPr>
          <a:xfrm>
            <a:off x="2351583" y="1417638"/>
            <a:ext cx="8830941" cy="4893647"/>
          </a:xfrm>
          <a:prstGeom prst="rect">
            <a:avLst/>
          </a:prstGeom>
        </p:spPr>
        <p:txBody>
          <a:bodyPr wrap="square">
            <a:spAutoFit/>
          </a:bodyPr>
          <a:lstStyle/>
          <a:p>
            <a:pPr algn="just">
              <a:defRPr/>
            </a:pPr>
            <a:r>
              <a:rPr lang="ru-BY" b="1" dirty="0" err="1">
                <a:solidFill>
                  <a:srgbClr val="0070C0"/>
                </a:solidFill>
              </a:rPr>
              <a:t>Монре</a:t>
            </a:r>
            <a:r>
              <a:rPr lang="ru-RU" b="1" dirty="0">
                <a:solidFill>
                  <a:srgbClr val="0070C0"/>
                </a:solidFill>
              </a:rPr>
              <a:t>а</a:t>
            </a:r>
            <a:r>
              <a:rPr lang="ru-BY" b="1" dirty="0" err="1">
                <a:solidFill>
                  <a:srgbClr val="0070C0"/>
                </a:solidFill>
              </a:rPr>
              <a:t>льский</a:t>
            </a:r>
            <a:r>
              <a:rPr lang="ru-BY" b="1" dirty="0">
                <a:solidFill>
                  <a:srgbClr val="0070C0"/>
                </a:solidFill>
              </a:rPr>
              <a:t> проток</a:t>
            </a:r>
            <a:r>
              <a:rPr lang="ru-RU" b="1" dirty="0">
                <a:solidFill>
                  <a:srgbClr val="0070C0"/>
                </a:solidFill>
              </a:rPr>
              <a:t>о</a:t>
            </a:r>
            <a:r>
              <a:rPr lang="ru-BY" b="1" dirty="0">
                <a:solidFill>
                  <a:srgbClr val="0070C0"/>
                </a:solidFill>
              </a:rPr>
              <a:t>л по веществ</a:t>
            </a:r>
            <a:r>
              <a:rPr lang="ru-RU" b="1" dirty="0">
                <a:solidFill>
                  <a:srgbClr val="0070C0"/>
                </a:solidFill>
              </a:rPr>
              <a:t>а</a:t>
            </a:r>
            <a:r>
              <a:rPr lang="ru-BY" b="1" dirty="0">
                <a:solidFill>
                  <a:srgbClr val="0070C0"/>
                </a:solidFill>
              </a:rPr>
              <a:t>м, </a:t>
            </a:r>
            <a:r>
              <a:rPr lang="ru-BY" b="1" dirty="0" err="1">
                <a:solidFill>
                  <a:srgbClr val="0070C0"/>
                </a:solidFill>
              </a:rPr>
              <a:t>разруш</a:t>
            </a:r>
            <a:r>
              <a:rPr lang="ru-RU" b="1" dirty="0">
                <a:solidFill>
                  <a:srgbClr val="0070C0"/>
                </a:solidFill>
              </a:rPr>
              <a:t>а</a:t>
            </a:r>
            <a:r>
              <a:rPr lang="ru-BY" b="1" dirty="0" err="1">
                <a:solidFill>
                  <a:srgbClr val="0070C0"/>
                </a:solidFill>
              </a:rPr>
              <a:t>ющим</a:t>
            </a:r>
            <a:r>
              <a:rPr lang="ru-BY" b="1" dirty="0">
                <a:solidFill>
                  <a:srgbClr val="0070C0"/>
                </a:solidFill>
              </a:rPr>
              <a:t> </a:t>
            </a:r>
            <a:r>
              <a:rPr lang="ru-BY" b="1" dirty="0" err="1">
                <a:solidFill>
                  <a:srgbClr val="0070C0"/>
                </a:solidFill>
              </a:rPr>
              <a:t>оз</a:t>
            </a:r>
            <a:r>
              <a:rPr lang="ru-RU" b="1" dirty="0">
                <a:solidFill>
                  <a:srgbClr val="0070C0"/>
                </a:solidFill>
              </a:rPr>
              <a:t>о</a:t>
            </a:r>
            <a:r>
              <a:rPr lang="ru-BY" b="1" dirty="0">
                <a:solidFill>
                  <a:srgbClr val="0070C0"/>
                </a:solidFill>
              </a:rPr>
              <a:t>новый слой (</a:t>
            </a:r>
            <a:r>
              <a:rPr lang="en" b="1" i="1" dirty="0">
                <a:solidFill>
                  <a:srgbClr val="0070C0"/>
                </a:solidFill>
              </a:rPr>
              <a:t>The Montreal Protocol on Substances That Deplete the Ozone Layer</a:t>
            </a:r>
            <a:r>
              <a:rPr lang="ru-BY" b="1" dirty="0">
                <a:solidFill>
                  <a:srgbClr val="0070C0"/>
                </a:solidFill>
              </a:rPr>
              <a:t>) — международный протокол к</a:t>
            </a:r>
            <a:r>
              <a:rPr lang="ru-RU" b="1" dirty="0">
                <a:solidFill>
                  <a:srgbClr val="0070C0"/>
                </a:solidFill>
              </a:rPr>
              <a:t> Венской конвенции об охране озонового слоя 1985 года</a:t>
            </a:r>
            <a:r>
              <a:rPr lang="ru-BY" b="1" dirty="0">
                <a:solidFill>
                  <a:srgbClr val="0070C0"/>
                </a:solidFill>
              </a:rPr>
              <a:t> </a:t>
            </a:r>
            <a:endParaRPr lang="ru-RU" b="1" dirty="0">
              <a:solidFill>
                <a:srgbClr val="0070C0"/>
              </a:solidFill>
            </a:endParaRPr>
          </a:p>
          <a:p>
            <a:pPr indent="-342900" algn="just">
              <a:buFont typeface="Wingdings" panose="05000000000000000000" pitchFamily="2" charset="2"/>
              <a:buChar char="Ø"/>
              <a:defRPr/>
            </a:pPr>
            <a:r>
              <a:rPr lang="ru-RU" sz="2000" dirty="0" err="1">
                <a:latin typeface="Times New Roman" panose="02020603050405020304" pitchFamily="18" charset="0"/>
                <a:cs typeface="Times New Roman" panose="02020603050405020304" pitchFamily="18" charset="0"/>
              </a:rPr>
              <a:t>Монреальский</a:t>
            </a:r>
            <a:r>
              <a:rPr lang="ru-RU" sz="2000" dirty="0">
                <a:latin typeface="Times New Roman" panose="02020603050405020304" pitchFamily="18" charset="0"/>
                <a:cs typeface="Times New Roman" panose="02020603050405020304" pitchFamily="18" charset="0"/>
              </a:rPr>
              <a:t> протокол </a:t>
            </a:r>
            <a:r>
              <a:rPr lang="ru-RU" sz="2000" b="1" dirty="0">
                <a:latin typeface="Times New Roman" panose="02020603050405020304" pitchFamily="18" charset="0"/>
                <a:cs typeface="Times New Roman" panose="02020603050405020304" pitchFamily="18" charset="0"/>
              </a:rPr>
              <a:t>принят</a:t>
            </a:r>
            <a:r>
              <a:rPr lang="ru-RU" sz="2000" dirty="0">
                <a:latin typeface="Times New Roman" panose="02020603050405020304" pitchFamily="18" charset="0"/>
                <a:cs typeface="Times New Roman" panose="02020603050405020304" pitchFamily="18" charset="0"/>
              </a:rPr>
              <a:t> 16 сентября 1987 года</a:t>
            </a:r>
          </a:p>
          <a:p>
            <a:pPr indent="-457200" algn="just">
              <a:buFont typeface="Wingdings" panose="05000000000000000000" pitchFamily="2" charset="2"/>
              <a:buChar char="Ø"/>
              <a:defRPr/>
            </a:pPr>
            <a:r>
              <a:rPr lang="ru-RU" sz="2000" dirty="0" err="1">
                <a:latin typeface="Times New Roman" panose="02020603050405020304" pitchFamily="18" charset="0"/>
                <a:cs typeface="Times New Roman" panose="02020603050405020304" pitchFamily="18" charset="0"/>
              </a:rPr>
              <a:t>Монреальский</a:t>
            </a:r>
            <a:r>
              <a:rPr lang="ru-RU" sz="2000" dirty="0">
                <a:latin typeface="Times New Roman" panose="02020603050405020304" pitchFamily="18" charset="0"/>
                <a:cs typeface="Times New Roman" panose="02020603050405020304" pitchFamily="18" charset="0"/>
              </a:rPr>
              <a:t> протокол </a:t>
            </a:r>
            <a:r>
              <a:rPr lang="ru-BY" sz="2000" b="1" dirty="0">
                <a:latin typeface="Times New Roman" panose="02020603050405020304" pitchFamily="18" charset="0"/>
                <a:cs typeface="Times New Roman" panose="02020603050405020304" pitchFamily="18" charset="0"/>
              </a:rPr>
              <a:t>вступил в силу</a:t>
            </a:r>
            <a:r>
              <a:rPr lang="ru-RU" sz="2000" b="1" dirty="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1 января 1989 года </a:t>
            </a:r>
            <a:endParaRPr lang="ru-RU" sz="2000" b="1" dirty="0">
              <a:latin typeface="Times New Roman" panose="02020603050405020304" pitchFamily="18" charset="0"/>
              <a:cs typeface="Times New Roman" panose="02020603050405020304" pitchFamily="18" charset="0"/>
            </a:endParaRPr>
          </a:p>
          <a:p>
            <a:pPr indent="-457200" algn="just">
              <a:buFont typeface="Wingdings" panose="05000000000000000000" pitchFamily="2" charset="2"/>
              <a:buChar char="Ø"/>
              <a:defRPr/>
            </a:pPr>
            <a:r>
              <a:rPr lang="ru-RU" sz="2000" b="1" dirty="0">
                <a:latin typeface="Times New Roman" panose="02020603050405020304" pitchFamily="18" charset="0"/>
                <a:cs typeface="Times New Roman" panose="02020603050405020304" pitchFamily="18" charset="0"/>
              </a:rPr>
              <a:t>Сторонами</a:t>
            </a:r>
            <a:r>
              <a:rPr lang="ru-RU" sz="2000" dirty="0">
                <a:latin typeface="Times New Roman" panose="02020603050405020304" pitchFamily="18" charset="0"/>
                <a:cs typeface="Times New Roman" panose="02020603050405020304" pitchFamily="18" charset="0"/>
              </a:rPr>
              <a:t> являются </a:t>
            </a:r>
            <a:r>
              <a:rPr lang="ru-BY" sz="2000" dirty="0">
                <a:latin typeface="Times New Roman" panose="02020603050405020304" pitchFamily="18" charset="0"/>
                <a:cs typeface="Times New Roman" panose="02020603050405020304" pitchFamily="18" charset="0"/>
              </a:rPr>
              <a:t>196 государств-членов ООН</a:t>
            </a:r>
            <a:r>
              <a:rPr lang="ru-RU" sz="2000" dirty="0">
                <a:latin typeface="Times New Roman" panose="02020603050405020304" pitchFamily="18" charset="0"/>
                <a:cs typeface="Times New Roman" panose="02020603050405020304" pitchFamily="18" charset="0"/>
              </a:rPr>
              <a:t> - </a:t>
            </a:r>
            <a:r>
              <a:rPr lang="ru-BY" sz="2000" dirty="0">
                <a:latin typeface="Times New Roman" panose="02020603050405020304" pitchFamily="18" charset="0"/>
                <a:cs typeface="Times New Roman" panose="02020603050405020304" pitchFamily="18" charset="0"/>
              </a:rPr>
              <a:t> ратифицировали первоначальную версию </a:t>
            </a:r>
            <a:r>
              <a:rPr lang="ru-BY" sz="2000" dirty="0" err="1">
                <a:latin typeface="Times New Roman" panose="02020603050405020304" pitchFamily="18" charset="0"/>
                <a:cs typeface="Times New Roman" panose="02020603050405020304" pitchFamily="18" charset="0"/>
              </a:rPr>
              <a:t>Монреальского</a:t>
            </a:r>
            <a:r>
              <a:rPr lang="ru-BY" sz="2000" dirty="0">
                <a:latin typeface="Times New Roman" panose="02020603050405020304" pitchFamily="18" charset="0"/>
                <a:cs typeface="Times New Roman" panose="02020603050405020304" pitchFamily="18" charset="0"/>
              </a:rPr>
              <a:t> протокола. Не все страны ратифицировали каждую последующую поправку. Только 191 страна подписала Пекинскую поправку</a:t>
            </a:r>
            <a:endParaRPr lang="ru-RU" sz="2000" dirty="0">
              <a:latin typeface="Times New Roman" panose="02020603050405020304" pitchFamily="18" charset="0"/>
              <a:cs typeface="Times New Roman" panose="02020603050405020304" pitchFamily="18" charset="0"/>
            </a:endParaRPr>
          </a:p>
          <a:p>
            <a:pPr indent="-457200" algn="just">
              <a:buFont typeface="Wingdings" panose="05000000000000000000" pitchFamily="2" charset="2"/>
              <a:buChar char="Ø"/>
              <a:defRPr/>
            </a:pPr>
            <a:r>
              <a:rPr lang="ru-RU" sz="2000" b="1" dirty="0">
                <a:latin typeface="Times New Roman" panose="02020603050405020304" pitchFamily="18" charset="0"/>
                <a:cs typeface="Times New Roman" panose="02020603050405020304" pitchFamily="18" charset="0"/>
              </a:rPr>
              <a:t>СССР </a:t>
            </a:r>
            <a:r>
              <a:rPr lang="ru-BY" sz="2000" b="1" dirty="0">
                <a:latin typeface="Times New Roman" panose="02020603050405020304" pitchFamily="18" charset="0"/>
                <a:cs typeface="Times New Roman" panose="02020603050405020304" pitchFamily="18" charset="0"/>
              </a:rPr>
              <a:t>подписал </a:t>
            </a:r>
            <a:r>
              <a:rPr lang="ru-BY" sz="2000" dirty="0" err="1">
                <a:latin typeface="Times New Roman" panose="02020603050405020304" pitchFamily="18" charset="0"/>
                <a:cs typeface="Times New Roman" panose="02020603050405020304" pitchFamily="18" charset="0"/>
              </a:rPr>
              <a:t>Монреальский</a:t>
            </a:r>
            <a:r>
              <a:rPr lang="ru-BY" sz="2000" dirty="0">
                <a:latin typeface="Times New Roman" panose="02020603050405020304" pitchFamily="18" charset="0"/>
                <a:cs typeface="Times New Roman" panose="02020603050405020304" pitchFamily="18" charset="0"/>
              </a:rPr>
              <a:t> протокол в 1987 году</a:t>
            </a:r>
            <a:endParaRPr lang="ru-RU" sz="2000" dirty="0">
              <a:latin typeface="Times New Roman" panose="02020603050405020304" pitchFamily="18" charset="0"/>
              <a:cs typeface="Times New Roman" panose="02020603050405020304" pitchFamily="18" charset="0"/>
            </a:endParaRPr>
          </a:p>
          <a:p>
            <a:pPr indent="-457200" algn="just">
              <a:buFont typeface="Wingdings" panose="05000000000000000000" pitchFamily="2" charset="2"/>
              <a:buChar char="Ø"/>
              <a:defRPr/>
            </a:pPr>
            <a:r>
              <a:rPr lang="ru-RU" sz="2000" b="1" dirty="0">
                <a:latin typeface="Times New Roman" panose="02020603050405020304" pitchFamily="18" charset="0"/>
                <a:cs typeface="Times New Roman" panose="02020603050405020304" pitchFamily="18" charset="0"/>
              </a:rPr>
              <a:t>СССР ратифицировал </a:t>
            </a:r>
            <a:r>
              <a:rPr lang="ru-BY" sz="2000" dirty="0" err="1">
                <a:latin typeface="Times New Roman" panose="02020603050405020304" pitchFamily="18" charset="0"/>
                <a:cs typeface="Times New Roman" panose="02020603050405020304" pitchFamily="18" charset="0"/>
              </a:rPr>
              <a:t>Монреальский</a:t>
            </a:r>
            <a:r>
              <a:rPr lang="ru-BY" sz="2000" dirty="0">
                <a:latin typeface="Times New Roman" panose="02020603050405020304" pitchFamily="18" charset="0"/>
                <a:cs typeface="Times New Roman" panose="02020603050405020304" pitchFamily="18" charset="0"/>
              </a:rPr>
              <a:t> протокол в </a:t>
            </a:r>
            <a:r>
              <a:rPr lang="ru-RU" sz="2000" dirty="0">
                <a:latin typeface="Times New Roman" panose="02020603050405020304" pitchFamily="18" charset="0"/>
                <a:cs typeface="Times New Roman" panose="02020603050405020304" pitchFamily="18" charset="0"/>
              </a:rPr>
              <a:t>10 ноября </a:t>
            </a:r>
            <a:r>
              <a:rPr lang="ru-BY" sz="2000" dirty="0">
                <a:latin typeface="Times New Roman" panose="02020603050405020304" pitchFamily="18" charset="0"/>
                <a:cs typeface="Times New Roman" panose="02020603050405020304" pitchFamily="18" charset="0"/>
              </a:rPr>
              <a:t>198</a:t>
            </a:r>
            <a:r>
              <a:rPr lang="ru-RU" sz="2000" dirty="0">
                <a:latin typeface="Times New Roman" panose="02020603050405020304" pitchFamily="18" charset="0"/>
                <a:cs typeface="Times New Roman" panose="02020603050405020304" pitchFamily="18" charset="0"/>
              </a:rPr>
              <a:t>8</a:t>
            </a:r>
            <a:r>
              <a:rPr lang="ru-BY" sz="2000" dirty="0">
                <a:latin typeface="Times New Roman" panose="02020603050405020304" pitchFamily="18" charset="0"/>
                <a:cs typeface="Times New Roman" panose="02020603050405020304" pitchFamily="18" charset="0"/>
              </a:rPr>
              <a:t> год </a:t>
            </a:r>
            <a:endParaRPr lang="ru-RU" sz="2000" dirty="0">
              <a:latin typeface="Times New Roman" panose="02020603050405020304" pitchFamily="18" charset="0"/>
              <a:cs typeface="Times New Roman" panose="02020603050405020304" pitchFamily="18" charset="0"/>
            </a:endParaRPr>
          </a:p>
          <a:p>
            <a:pPr indent="-457200" algn="just">
              <a:buFont typeface="Wingdings" panose="05000000000000000000" pitchFamily="2" charset="2"/>
              <a:buChar char="Ø"/>
              <a:defRPr/>
            </a:pPr>
            <a:r>
              <a:rPr lang="ru-RU" sz="2000" b="1" dirty="0">
                <a:latin typeface="Times New Roman" panose="02020603050405020304" pitchFamily="18" charset="0"/>
                <a:cs typeface="Times New Roman" panose="02020603050405020304" pitchFamily="18" charset="0"/>
              </a:rPr>
              <a:t>Республика Беларусь – </a:t>
            </a:r>
            <a:r>
              <a:rPr lang="ru-RU" sz="2000" dirty="0">
                <a:latin typeface="Times New Roman" panose="02020603050405020304" pitchFamily="18" charset="0"/>
                <a:cs typeface="Times New Roman" panose="02020603050405020304" pitchFamily="18" charset="0"/>
              </a:rPr>
              <a:t>в</a:t>
            </a:r>
            <a:r>
              <a:rPr lang="ru-BY" sz="2000" dirty="0">
                <a:latin typeface="Times New Roman" panose="02020603050405020304" pitchFamily="18" charset="0"/>
                <a:cs typeface="Times New Roman" panose="02020603050405020304" pitchFamily="18" charset="0"/>
              </a:rPr>
              <a:t> 1991 году</a:t>
            </a:r>
            <a:r>
              <a:rPr lang="ru-RU" sz="2000" dirty="0">
                <a:latin typeface="Times New Roman" panose="02020603050405020304" pitchFamily="18" charset="0"/>
                <a:cs typeface="Times New Roman" panose="02020603050405020304" pitchFamily="18" charset="0"/>
              </a:rPr>
              <a:t> Беларусь </a:t>
            </a:r>
            <a:r>
              <a:rPr lang="ru-BY" sz="2000" dirty="0">
                <a:latin typeface="Times New Roman" panose="02020603050405020304" pitchFamily="18" charset="0"/>
                <a:cs typeface="Times New Roman" panose="02020603050405020304" pitchFamily="18" charset="0"/>
              </a:rPr>
              <a:t>подтвердил</a:t>
            </a:r>
            <a:r>
              <a:rPr lang="ru-RU" sz="2000" dirty="0">
                <a:latin typeface="Times New Roman" panose="02020603050405020304" pitchFamily="18" charset="0"/>
                <a:cs typeface="Times New Roman" panose="02020603050405020304" pitchFamily="18" charset="0"/>
              </a:rPr>
              <a:t>а</a:t>
            </a:r>
            <a:r>
              <a:rPr lang="ru-BY" sz="2000" dirty="0">
                <a:latin typeface="Times New Roman" panose="02020603050405020304" pitchFamily="18" charset="0"/>
                <a:cs typeface="Times New Roman" panose="02020603050405020304" pitchFamily="18" charset="0"/>
              </a:rPr>
              <a:t> свою правопреемственность этому решению</a:t>
            </a:r>
            <a:r>
              <a:rPr lang="ru-RU" sz="2000" dirty="0">
                <a:latin typeface="Times New Roman" panose="02020603050405020304" pitchFamily="18" charset="0"/>
                <a:cs typeface="Times New Roman" panose="02020603050405020304" pitchFamily="18" charset="0"/>
              </a:rPr>
              <a:t> </a:t>
            </a:r>
          </a:p>
          <a:p>
            <a:pPr marL="457200" indent="-457200" algn="just">
              <a:buFont typeface="Wingdings" panose="05000000000000000000" pitchFamily="2" charset="2"/>
              <a:buChar char="Ø"/>
            </a:pPr>
            <a:r>
              <a:rPr lang="ru-RU" sz="2000" b="1" dirty="0">
                <a:latin typeface="Times New Roman" panose="02020603050405020304" pitchFamily="18" charset="0"/>
                <a:cs typeface="Times New Roman" panose="02020603050405020304" pitchFamily="18" charset="0"/>
              </a:rPr>
              <a:t>Выполнение</a:t>
            </a:r>
            <a:r>
              <a:rPr lang="ru-RU" sz="2000" dirty="0">
                <a:latin typeface="Times New Roman" panose="02020603050405020304" pitchFamily="18" charset="0"/>
                <a:cs typeface="Times New Roman" panose="02020603050405020304" pitchFamily="18" charset="0"/>
              </a:rPr>
              <a:t> обязательств в Республике Беларусь </a:t>
            </a:r>
            <a:r>
              <a:rPr lang="ru-RU" sz="2000" b="1" dirty="0">
                <a:latin typeface="Times New Roman" panose="02020603050405020304" pitchFamily="18" charset="0"/>
                <a:cs typeface="Times New Roman" panose="02020603050405020304" pitchFamily="18" charset="0"/>
              </a:rPr>
              <a:t>возложено</a:t>
            </a:r>
            <a:r>
              <a:rPr lang="ru-RU" sz="2000" dirty="0">
                <a:latin typeface="Times New Roman" panose="02020603050405020304" pitchFamily="18" charset="0"/>
                <a:cs typeface="Times New Roman" panose="02020603050405020304" pitchFamily="18" charset="0"/>
              </a:rPr>
              <a:t> на Министерство природных ресурсов и охраны окружающей среды </a:t>
            </a:r>
          </a:p>
        </p:txBody>
      </p:sp>
    </p:spTree>
    <p:extLst>
      <p:ext uri="{BB962C8B-B14F-4D97-AF65-F5344CB8AC3E}">
        <p14:creationId xmlns:p14="http://schemas.microsoft.com/office/powerpoint/2010/main" val="301495251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AF6D911-ABD4-4266-B6CD-1E8123034750}"/>
              </a:ext>
            </a:extLst>
          </p:cNvPr>
          <p:cNvSpPr>
            <a:spLocks noGrp="1"/>
          </p:cNvSpPr>
          <p:nvPr>
            <p:ph type="title"/>
          </p:nvPr>
        </p:nvSpPr>
        <p:spPr/>
        <p:txBody>
          <a:bodyPr>
            <a:noAutofit/>
          </a:bodyPr>
          <a:lstStyle/>
          <a:p>
            <a:r>
              <a:rPr lang="ru-RU" sz="2400" b="1" dirty="0" err="1">
                <a:solidFill>
                  <a:srgbClr val="FF0000"/>
                </a:solidFill>
                <a:latin typeface="Arial" panose="020B0604020202020204" pitchFamily="34" charset="0"/>
              </a:rPr>
              <a:t>Монреальский</a:t>
            </a:r>
            <a:r>
              <a:rPr lang="ru-RU" sz="2400" b="1" dirty="0">
                <a:solidFill>
                  <a:srgbClr val="FF0000"/>
                </a:solidFill>
                <a:latin typeface="Arial" panose="020B0604020202020204" pitchFamily="34" charset="0"/>
              </a:rPr>
              <a:t> протокол по веществам, разрушающим озоновый слой</a:t>
            </a:r>
            <a:br>
              <a:rPr lang="ru-RU" sz="2400" b="1" dirty="0">
                <a:solidFill>
                  <a:srgbClr val="FF0000"/>
                </a:solidFill>
                <a:latin typeface="Arial" panose="020B0604020202020204" pitchFamily="34" charset="0"/>
              </a:rPr>
            </a:br>
            <a:endParaRPr lang="ru-BY" sz="2400" dirty="0"/>
          </a:p>
        </p:txBody>
      </p:sp>
      <p:sp>
        <p:nvSpPr>
          <p:cNvPr id="3" name="Прямоугольник 2">
            <a:extLst>
              <a:ext uri="{FF2B5EF4-FFF2-40B4-BE49-F238E27FC236}">
                <a16:creationId xmlns:a16="http://schemas.microsoft.com/office/drawing/2014/main" id="{947ADB88-C1FC-4933-B962-2F34393427F2}"/>
              </a:ext>
            </a:extLst>
          </p:cNvPr>
          <p:cNvSpPr/>
          <p:nvPr/>
        </p:nvSpPr>
        <p:spPr>
          <a:xfrm>
            <a:off x="2387588" y="1571180"/>
            <a:ext cx="8803326" cy="4524315"/>
          </a:xfrm>
          <a:prstGeom prst="rect">
            <a:avLst/>
          </a:prstGeom>
        </p:spPr>
        <p:txBody>
          <a:bodyPr wrap="square">
            <a:spAutoFit/>
          </a:bodyPr>
          <a:lstStyle/>
          <a:p>
            <a:pPr algn="just"/>
            <a:r>
              <a:rPr lang="ru-RU" sz="2400" b="1" dirty="0">
                <a:solidFill>
                  <a:srgbClr val="4D5156"/>
                </a:solidFill>
                <a:latin typeface="Times New Roman" panose="02020603050405020304" pitchFamily="18" charset="0"/>
                <a:cs typeface="Times New Roman" panose="02020603050405020304" pitchFamily="18" charset="0"/>
              </a:rPr>
              <a:t>ЦЕЛЬ: </a:t>
            </a:r>
            <a:r>
              <a:rPr lang="ru-RU" sz="2400" b="1" dirty="0">
                <a:latin typeface="Times New Roman" panose="02020603050405020304" pitchFamily="18" charset="0"/>
                <a:cs typeface="Times New Roman" panose="02020603050405020304" pitchFamily="18" charset="0"/>
              </a:rPr>
              <a:t>защита озонового слоя с помощью снятия с производства некоторых химических веществ, которые разрушают озоновый слой</a:t>
            </a:r>
          </a:p>
          <a:p>
            <a:endParaRPr lang="ru-RU" sz="2400" dirty="0">
              <a:solidFill>
                <a:srgbClr val="4D5156"/>
              </a:solidFill>
              <a:latin typeface="Times New Roman" panose="02020603050405020304" pitchFamily="18" charset="0"/>
              <a:cs typeface="Times New Roman" panose="02020603050405020304" pitchFamily="18" charset="0"/>
            </a:endParaRPr>
          </a:p>
          <a:p>
            <a:pPr algn="just"/>
            <a:r>
              <a:rPr lang="ru-BY" sz="2400" dirty="0" err="1">
                <a:latin typeface="Times New Roman" panose="02020603050405020304" pitchFamily="18" charset="0"/>
                <a:cs typeface="Times New Roman" panose="02020603050405020304" pitchFamily="18" charset="0"/>
              </a:rPr>
              <a:t>Монреальский</a:t>
            </a:r>
            <a:r>
              <a:rPr lang="ru-BY" sz="2400" dirty="0">
                <a:latin typeface="Times New Roman" panose="02020603050405020304" pitchFamily="18" charset="0"/>
                <a:cs typeface="Times New Roman" panose="02020603050405020304" pitchFamily="18" charset="0"/>
              </a:rPr>
              <a:t> протокол предусматривает для каждой группы </a:t>
            </a:r>
            <a:r>
              <a:rPr lang="ru-BY" sz="2400" dirty="0" err="1">
                <a:latin typeface="Times New Roman" panose="02020603050405020304" pitchFamily="18" charset="0"/>
                <a:cs typeface="Times New Roman" panose="02020603050405020304" pitchFamily="18" charset="0"/>
              </a:rPr>
              <a:t>галогенированных</a:t>
            </a:r>
            <a:r>
              <a:rPr lang="ru-BY" sz="2400" dirty="0">
                <a:latin typeface="Times New Roman" panose="02020603050405020304" pitchFamily="18" charset="0"/>
                <a:cs typeface="Times New Roman" panose="02020603050405020304" pitchFamily="18" charset="0"/>
              </a:rPr>
              <a:t> углеводородов</a:t>
            </a:r>
            <a:r>
              <a:rPr lang="ru-RU" sz="2400" dirty="0">
                <a:latin typeface="Times New Roman" panose="02020603050405020304" pitchFamily="18" charset="0"/>
                <a:cs typeface="Times New Roman" panose="02020603050405020304" pitchFamily="18" charset="0"/>
              </a:rPr>
              <a:t>, которые разрушают </a:t>
            </a:r>
            <a:r>
              <a:rPr lang="ru-BY" sz="2400" dirty="0">
                <a:latin typeface="Times New Roman" panose="02020603050405020304" pitchFamily="18" charset="0"/>
                <a:cs typeface="Times New Roman" panose="02020603050405020304" pitchFamily="18" charset="0"/>
              </a:rPr>
              <a:t>озоновый слой</a:t>
            </a:r>
            <a:r>
              <a:rPr lang="ru-RU" sz="2400" dirty="0">
                <a:latin typeface="Times New Roman" panose="02020603050405020304" pitchFamily="18" charset="0"/>
                <a:cs typeface="Times New Roman" panose="02020603050405020304" pitchFamily="18" charset="0"/>
              </a:rPr>
              <a:t>, </a:t>
            </a:r>
            <a:r>
              <a:rPr lang="ru-BY" sz="2400" dirty="0">
                <a:latin typeface="Times New Roman" panose="02020603050405020304" pitchFamily="18" charset="0"/>
                <a:cs typeface="Times New Roman" panose="02020603050405020304" pitchFamily="18" charset="0"/>
              </a:rPr>
              <a:t>определённый срок, в течение которого она должна быть снята с производства и исключена из использования</a:t>
            </a:r>
          </a:p>
          <a:p>
            <a:pPr algn="just"/>
            <a:endParaRPr lang="ru-RU" sz="2400" dirty="0">
              <a:latin typeface="Times New Roman" panose="02020603050405020304" pitchFamily="18" charset="0"/>
              <a:cs typeface="Times New Roman" panose="02020603050405020304" pitchFamily="18" charset="0"/>
            </a:endParaRPr>
          </a:p>
          <a:p>
            <a:pPr algn="just"/>
            <a:r>
              <a:rPr lang="ru-BY" sz="2400" dirty="0">
                <a:latin typeface="Times New Roman" panose="02020603050405020304" pitchFamily="18" charset="0"/>
                <a:cs typeface="Times New Roman" panose="02020603050405020304" pitchFamily="18" charset="0"/>
              </a:rPr>
              <a:t>Если страны, подписавшие протокол, будут его придерживаться и в будущем, то можно надеяться, что озоновый слой восстановится к</a:t>
            </a:r>
            <a:r>
              <a:rPr lang="ru-RU" sz="2400" dirty="0">
                <a:latin typeface="Times New Roman" panose="02020603050405020304" pitchFamily="18" charset="0"/>
                <a:cs typeface="Times New Roman" panose="02020603050405020304" pitchFamily="18" charset="0"/>
              </a:rPr>
              <a:t> 2050 году.</a:t>
            </a:r>
            <a:endParaRPr lang="ru-BY" dirty="0"/>
          </a:p>
        </p:txBody>
      </p:sp>
    </p:spTree>
    <p:extLst>
      <p:ext uri="{BB962C8B-B14F-4D97-AF65-F5344CB8AC3E}">
        <p14:creationId xmlns:p14="http://schemas.microsoft.com/office/powerpoint/2010/main" val="368322532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11624" y="274638"/>
            <a:ext cx="7499176" cy="1176657"/>
          </a:xfrm>
        </p:spPr>
        <p:txBody>
          <a:bodyPr>
            <a:normAutofit fontScale="90000"/>
          </a:bodyPr>
          <a:lstStyle/>
          <a:p>
            <a:r>
              <a:rPr lang="ru-RU" sz="2700" b="1" dirty="0"/>
              <a:t>МЕЖДУНАРОДНЫЕ НОРМЫ И СТАНДАРТЫ В ОБЛАСТИ БЕЗОПАСНОГО РЕГУЛИРОВАНИЯ ХИМИЧЕСКИХ ВЕЩЕСТВ</a:t>
            </a:r>
            <a:br>
              <a:rPr lang="ru-RU" sz="3300" b="1" dirty="0"/>
            </a:br>
            <a:br>
              <a:rPr lang="ru-RU" sz="2700" b="1" dirty="0"/>
            </a:br>
            <a:endParaRPr lang="ru-RU" sz="3200" b="1" dirty="0"/>
          </a:p>
        </p:txBody>
      </p:sp>
      <p:sp>
        <p:nvSpPr>
          <p:cNvPr id="4" name="Содержимое 3"/>
          <p:cNvSpPr>
            <a:spLocks noGrp="1"/>
          </p:cNvSpPr>
          <p:nvPr>
            <p:ph idx="1"/>
          </p:nvPr>
        </p:nvSpPr>
        <p:spPr>
          <a:xfrm>
            <a:off x="1981200" y="1844824"/>
            <a:ext cx="8229600" cy="4752528"/>
          </a:xfrm>
        </p:spPr>
        <p:txBody>
          <a:bodyPr>
            <a:normAutofit lnSpcReduction="10000"/>
          </a:bodyPr>
          <a:lstStyle/>
          <a:p>
            <a:r>
              <a:rPr lang="ru-RU" dirty="0"/>
              <a:t>Согласованная на глобальном уровне система классификации опасности и маркировка химических веществ </a:t>
            </a:r>
            <a:r>
              <a:rPr lang="ru-RU" dirty="0">
                <a:solidFill>
                  <a:srgbClr val="FF0000"/>
                </a:solidFill>
              </a:rPr>
              <a:t>(СГС/</a:t>
            </a:r>
            <a:r>
              <a:rPr lang="en-US" dirty="0">
                <a:solidFill>
                  <a:srgbClr val="FF0000"/>
                </a:solidFill>
              </a:rPr>
              <a:t>GHS</a:t>
            </a:r>
            <a:r>
              <a:rPr lang="ru-RU" dirty="0">
                <a:solidFill>
                  <a:srgbClr val="FF0000"/>
                </a:solidFill>
              </a:rPr>
              <a:t>)</a:t>
            </a:r>
          </a:p>
          <a:p>
            <a:pPr algn="just"/>
            <a:r>
              <a:rPr lang="ru-RU" dirty="0">
                <a:solidFill>
                  <a:srgbClr val="FF0000"/>
                </a:solidFill>
              </a:rPr>
              <a:t>Рекомендации ООН по безопасной перевозке опасных грузов.</a:t>
            </a:r>
            <a:r>
              <a:rPr lang="ru-RU" dirty="0"/>
              <a:t> Типовые правила, 2007 г.</a:t>
            </a:r>
          </a:p>
          <a:p>
            <a:pPr algn="just"/>
            <a:r>
              <a:rPr lang="ru-RU" dirty="0">
                <a:solidFill>
                  <a:srgbClr val="FF0000"/>
                </a:solidFill>
              </a:rPr>
              <a:t>Комиссия Кодекс </a:t>
            </a:r>
            <a:r>
              <a:rPr lang="ru-RU" dirty="0" err="1">
                <a:solidFill>
                  <a:srgbClr val="FF0000"/>
                </a:solidFill>
              </a:rPr>
              <a:t>Алиментариус</a:t>
            </a:r>
            <a:r>
              <a:rPr lang="ru-RU" dirty="0">
                <a:solidFill>
                  <a:srgbClr val="FF0000"/>
                </a:solidFill>
              </a:rPr>
              <a:t> ФАО/ВОЗ </a:t>
            </a:r>
            <a:r>
              <a:rPr lang="ru-RU" dirty="0"/>
              <a:t>устанавливает стандарты на пищевую продукцию, в том числе содержание химических пищевых </a:t>
            </a:r>
            <a:r>
              <a:rPr lang="ru-RU" dirty="0" err="1"/>
              <a:t>контаминантов</a:t>
            </a:r>
            <a:r>
              <a:rPr lang="ru-RU" dirty="0"/>
              <a:t>, включая остаточных количеств пестицидов и тяжелых металлов</a:t>
            </a:r>
          </a:p>
          <a:p>
            <a:pPr algn="just"/>
            <a:r>
              <a:rPr lang="ru-RU" dirty="0">
                <a:solidFill>
                  <a:srgbClr val="FF0000"/>
                </a:solidFill>
              </a:rPr>
              <a:t>Химические вещества на рабочем месте </a:t>
            </a:r>
            <a:r>
              <a:rPr lang="ru-RU" dirty="0"/>
              <a:t>–Международная конвенция 170 МОТ, </a:t>
            </a:r>
            <a:r>
              <a:rPr lang="en-US" dirty="0"/>
              <a:t>ILO,1990</a:t>
            </a:r>
            <a:r>
              <a:rPr lang="ru-RU" dirty="0"/>
              <a:t>, сопровождающие документ Химические рекомендации  № 177 и Кодекс по безопасному использованию химических веществ на рабочем месте, </a:t>
            </a:r>
            <a:r>
              <a:rPr lang="en-US" dirty="0"/>
              <a:t>ILO</a:t>
            </a:r>
            <a:r>
              <a:rPr lang="ru-RU" dirty="0"/>
              <a:t>1993</a:t>
            </a:r>
          </a:p>
          <a:p>
            <a:pPr algn="just"/>
            <a:r>
              <a:rPr lang="ru-RU" dirty="0">
                <a:solidFill>
                  <a:srgbClr val="FF0000"/>
                </a:solidFill>
              </a:rPr>
              <a:t>Пестициды и химикаты в сельском хозяйстве </a:t>
            </a:r>
            <a:r>
              <a:rPr lang="ru-RU" dirty="0"/>
              <a:t>– ФАО Продовольственная и сельскохозяйственная организация ООН  в 1985 г. разработала Международный кодекс по распространению и использованию пестицидов</a:t>
            </a:r>
          </a:p>
        </p:txBody>
      </p:sp>
    </p:spTree>
    <p:extLst>
      <p:ext uri="{BB962C8B-B14F-4D97-AF65-F5344CB8AC3E}">
        <p14:creationId xmlns:p14="http://schemas.microsoft.com/office/powerpoint/2010/main" val="428673186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03513" y="360364"/>
            <a:ext cx="8784976" cy="5970865"/>
          </a:xfrm>
          <a:prstGeom prst="rect">
            <a:avLst/>
          </a:prstGeom>
        </p:spPr>
        <p:txBody>
          <a:bodyPr wrap="square">
            <a:spAutoFit/>
          </a:bodyPr>
          <a:lstStyle/>
          <a:p>
            <a:pPr algn="ctr">
              <a:defRPr/>
            </a:pPr>
            <a:r>
              <a:rPr lang="ru-RU" b="1" i="1" dirty="0">
                <a:solidFill>
                  <a:srgbClr val="C00000"/>
                </a:solidFill>
              </a:rPr>
              <a:t>ОСНОВНЫМИ НАПРАВЛЕНИЯМИ ДЕЯТЕЛЬНОСТИ В ОБЛАСТИ БЕЗОПАСНОГО ОБРАЩЕНИЯ ХИМИЧЕСКИХ ВЕЩЕСТВ СЕГОДНЯ В МИРЕ ЯВЛЯЮТСЯ:</a:t>
            </a:r>
            <a:r>
              <a:rPr lang="ru-RU" dirty="0">
                <a:solidFill>
                  <a:srgbClr val="C00000"/>
                </a:solidFill>
              </a:rPr>
              <a:t> </a:t>
            </a:r>
          </a:p>
          <a:p>
            <a:pPr marL="285750" indent="-285750" algn="just">
              <a:buFont typeface="Wingdings" panose="05000000000000000000" pitchFamily="2" charset="2"/>
              <a:buChar char="§"/>
              <a:defRPr/>
            </a:pPr>
            <a:r>
              <a:rPr lang="ru-RU" dirty="0"/>
              <a:t>оценка и управление химическим риском; </a:t>
            </a:r>
          </a:p>
          <a:p>
            <a:pPr marL="285750" indent="-285750" algn="just">
              <a:buFont typeface="Wingdings" panose="05000000000000000000" pitchFamily="2" charset="2"/>
              <a:buChar char="§"/>
              <a:defRPr/>
            </a:pPr>
            <a:r>
              <a:rPr lang="ru-RU" dirty="0"/>
              <a:t>рациональное использование химических веществ;</a:t>
            </a:r>
          </a:p>
          <a:p>
            <a:pPr marL="285750" indent="-285750" algn="just">
              <a:buFont typeface="Wingdings" panose="05000000000000000000" pitchFamily="2" charset="2"/>
              <a:buChar char="§"/>
              <a:defRPr/>
            </a:pPr>
            <a:r>
              <a:rPr lang="ru-RU" dirty="0"/>
              <a:t>изучение новых химических веществ и технологий;</a:t>
            </a:r>
          </a:p>
          <a:p>
            <a:pPr marL="285750" indent="-285750" algn="just">
              <a:buFont typeface="Wingdings" panose="05000000000000000000" pitchFamily="2" charset="2"/>
              <a:buChar char="§"/>
              <a:defRPr/>
            </a:pPr>
            <a:r>
              <a:rPr lang="ru-RU" dirty="0"/>
              <a:t>создание потенциала по минимизации отходов, предотвращение образования отходов, замещение и сокращение использования токсичных веществ;</a:t>
            </a:r>
          </a:p>
          <a:p>
            <a:pPr marL="285750" indent="-285750" algn="just">
              <a:buFont typeface="Wingdings" panose="05000000000000000000" pitchFamily="2" charset="2"/>
              <a:buChar char="§"/>
              <a:defRPr/>
            </a:pPr>
            <a:r>
              <a:rPr lang="ru-RU" dirty="0"/>
              <a:t>классификация и маркировка химических веществ и смесей в соответствии с требованиями Согласованной на глобальном уровне системой классификации опасности и маркировки химических веществ и смесей (СГС/</a:t>
            </a:r>
            <a:r>
              <a:rPr lang="en-US" dirty="0"/>
              <a:t>GHS</a:t>
            </a:r>
            <a:r>
              <a:rPr lang="ru-RU" dirty="0"/>
              <a:t>);</a:t>
            </a:r>
          </a:p>
          <a:p>
            <a:pPr marL="285750" indent="-285750" algn="just">
              <a:buFont typeface="Wingdings" panose="05000000000000000000" pitchFamily="2" charset="2"/>
              <a:buChar char="§"/>
              <a:defRPr/>
            </a:pPr>
            <a:r>
              <a:rPr lang="ru-RU" dirty="0"/>
              <a:t>государственная регистрация химической продукции с целью сбора и анализа данных о свойствах веществ, оценки токсичности и опасности, мониторинга обращения на рынке, широкого информирования государственных органов власти и общественности;</a:t>
            </a:r>
          </a:p>
          <a:p>
            <a:pPr marL="285750" indent="-285750" algn="just">
              <a:buFont typeface="Wingdings" panose="05000000000000000000" pitchFamily="2" charset="2"/>
              <a:buChar char="§"/>
              <a:defRPr/>
            </a:pPr>
            <a:r>
              <a:rPr lang="ru-RU" dirty="0"/>
              <a:t>создание информационных порталов данных о свойствах веществ, находящихся в обращении, а также широкое информирование населения и обучение основным требованиям безопасности;</a:t>
            </a:r>
          </a:p>
          <a:p>
            <a:pPr marL="285750" indent="-285750" algn="just">
              <a:buFont typeface="Wingdings" panose="05000000000000000000" pitchFamily="2" charset="2"/>
              <a:buChar char="§"/>
              <a:defRPr/>
            </a:pPr>
            <a:r>
              <a:rPr lang="ru-RU" dirty="0"/>
              <a:t>кооперация стран по изучению обращающихся на рынке химических веществ.</a:t>
            </a:r>
          </a:p>
        </p:txBody>
      </p:sp>
    </p:spTree>
    <p:extLst>
      <p:ext uri="{BB962C8B-B14F-4D97-AF65-F5344CB8AC3E}">
        <p14:creationId xmlns:p14="http://schemas.microsoft.com/office/powerpoint/2010/main" val="342620945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a:spLocks noGrp="1"/>
          </p:cNvSpPr>
          <p:nvPr>
            <p:ph type="title"/>
          </p:nvPr>
        </p:nvSpPr>
        <p:spPr>
          <a:xfrm>
            <a:off x="2063552" y="609600"/>
            <a:ext cx="8491278" cy="1143000"/>
          </a:xfrm>
        </p:spPr>
        <p:txBody>
          <a:bodyPr>
            <a:normAutofit/>
          </a:bodyPr>
          <a:lstStyle/>
          <a:p>
            <a:pPr>
              <a:defRPr/>
            </a:pPr>
            <a:r>
              <a:rPr lang="ru-RU" sz="3200" b="1" dirty="0"/>
              <a:t>Нерешенные проблемы в области регулирования химических веществ</a:t>
            </a:r>
            <a:endParaRPr lang="ru-RU" sz="3200" b="1" dirty="0">
              <a:solidFill>
                <a:srgbClr val="1F4204"/>
              </a:solidFill>
            </a:endParaRPr>
          </a:p>
        </p:txBody>
      </p:sp>
      <p:sp>
        <p:nvSpPr>
          <p:cNvPr id="4" name="Объект 2"/>
          <p:cNvSpPr>
            <a:spLocks noGrp="1"/>
          </p:cNvSpPr>
          <p:nvPr>
            <p:ph idx="1"/>
          </p:nvPr>
        </p:nvSpPr>
        <p:spPr>
          <a:xfrm>
            <a:off x="1971273" y="1824607"/>
            <a:ext cx="8491278" cy="4044395"/>
          </a:xfrm>
        </p:spPr>
        <p:txBody>
          <a:bodyPr>
            <a:normAutofit fontScale="92500" lnSpcReduction="10000"/>
          </a:bodyPr>
          <a:lstStyle/>
          <a:p>
            <a:pPr marL="0" algn="just">
              <a:spcBef>
                <a:spcPct val="0"/>
              </a:spcBef>
            </a:pPr>
            <a:r>
              <a:rPr lang="ru-RU" sz="2400" dirty="0">
                <a:solidFill>
                  <a:srgbClr val="1F4204"/>
                </a:solidFill>
              </a:rPr>
              <a:t>отсутствие национальной инфраструктуры наблюдения и контроля за оборотом химических веществ (назначенный национальный орган, ответственный за регулирование обращения химикатов, национальный регистр, перечни запрещенных и строго ограниченных химических веществ);</a:t>
            </a:r>
          </a:p>
          <a:p>
            <a:pPr marL="0" algn="just">
              <a:spcBef>
                <a:spcPct val="0"/>
              </a:spcBef>
            </a:pPr>
            <a:r>
              <a:rPr lang="ru-RU" sz="2400" dirty="0">
                <a:solidFill>
                  <a:srgbClr val="1F4204"/>
                </a:solidFill>
              </a:rPr>
              <a:t>  отсутствие сведений  по инвентаризации химикатов;</a:t>
            </a:r>
          </a:p>
          <a:p>
            <a:pPr marL="0" algn="just">
              <a:spcBef>
                <a:spcPct val="0"/>
              </a:spcBef>
            </a:pPr>
            <a:r>
              <a:rPr lang="ru-RU" sz="2400" dirty="0">
                <a:solidFill>
                  <a:srgbClr val="1F4204"/>
                </a:solidFill>
              </a:rPr>
              <a:t>не внедрена международная система классификации и маркировки  </a:t>
            </a:r>
            <a:r>
              <a:rPr lang="en-US" sz="2400" dirty="0">
                <a:solidFill>
                  <a:srgbClr val="1F4204"/>
                </a:solidFill>
              </a:rPr>
              <a:t>GHC</a:t>
            </a:r>
            <a:endParaRPr lang="ru-RU" sz="2400" dirty="0">
              <a:solidFill>
                <a:srgbClr val="1F4204"/>
              </a:solidFill>
            </a:endParaRPr>
          </a:p>
          <a:p>
            <a:pPr marL="0" algn="just">
              <a:spcBef>
                <a:spcPct val="0"/>
              </a:spcBef>
            </a:pPr>
            <a:r>
              <a:rPr lang="ru-RU" sz="2400" dirty="0">
                <a:solidFill>
                  <a:srgbClr val="1F4204"/>
                </a:solidFill>
              </a:rPr>
              <a:t>недостаточность доступных информационных баз данных</a:t>
            </a:r>
          </a:p>
          <a:p>
            <a:pPr marL="0" algn="just">
              <a:spcBef>
                <a:spcPct val="0"/>
              </a:spcBef>
            </a:pPr>
            <a:r>
              <a:rPr lang="ru-RU" sz="2400" dirty="0">
                <a:solidFill>
                  <a:srgbClr val="1F4204"/>
                </a:solidFill>
              </a:rPr>
              <a:t>Недостаточность финансовой поддержки в данной области</a:t>
            </a:r>
          </a:p>
        </p:txBody>
      </p:sp>
    </p:spTree>
    <p:extLst>
      <p:ext uri="{BB962C8B-B14F-4D97-AF65-F5344CB8AC3E}">
        <p14:creationId xmlns:p14="http://schemas.microsoft.com/office/powerpoint/2010/main" val="337719092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E2FC7D9-A7CA-48CC-B9CF-9CD0612E5D23}"/>
              </a:ext>
            </a:extLst>
          </p:cNvPr>
          <p:cNvSpPr>
            <a:spLocks noGrp="1"/>
          </p:cNvSpPr>
          <p:nvPr>
            <p:ph idx="1"/>
          </p:nvPr>
        </p:nvSpPr>
        <p:spPr>
          <a:xfrm>
            <a:off x="2236874" y="1185644"/>
            <a:ext cx="8915400" cy="3777622"/>
          </a:xfrm>
        </p:spPr>
        <p:txBody>
          <a:bodyPr/>
          <a:lstStyle/>
          <a:p>
            <a:r>
              <a:rPr lang="ru-RU" dirty="0"/>
              <a:t>При подготовке презентации по вопросам содержания токсичных веществ в упаковке и детских игрушках использовано Руководство «Семейный путеводитель по вопросам химической безопасности» / учреждение «Центр экологических решений», 2014 г.</a:t>
            </a:r>
            <a:endParaRPr lang="ru-BY" dirty="0"/>
          </a:p>
        </p:txBody>
      </p:sp>
    </p:spTree>
    <p:extLst>
      <p:ext uri="{BB962C8B-B14F-4D97-AF65-F5344CB8AC3E}">
        <p14:creationId xmlns:p14="http://schemas.microsoft.com/office/powerpoint/2010/main" val="121596570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1738816-B9B3-4D75-82B7-A36034B24D0F}"/>
              </a:ext>
            </a:extLst>
          </p:cNvPr>
          <p:cNvSpPr>
            <a:spLocks noGrp="1"/>
          </p:cNvSpPr>
          <p:nvPr>
            <p:ph idx="1"/>
          </p:nvPr>
        </p:nvSpPr>
        <p:spPr/>
        <p:txBody>
          <a:bodyPr>
            <a:normAutofit/>
          </a:bodyPr>
          <a:lstStyle/>
          <a:p>
            <a:pPr marL="0" indent="0" algn="ctr">
              <a:buNone/>
            </a:pPr>
            <a:r>
              <a:rPr lang="ru-RU" sz="4000" b="1" dirty="0"/>
              <a:t>БЛАГОДАРЮ ЗА ВНИМАНИЕ!</a:t>
            </a:r>
            <a:endParaRPr lang="ru-BY" sz="4000" b="1" dirty="0"/>
          </a:p>
        </p:txBody>
      </p:sp>
    </p:spTree>
    <p:extLst>
      <p:ext uri="{BB962C8B-B14F-4D97-AF65-F5344CB8AC3E}">
        <p14:creationId xmlns:p14="http://schemas.microsoft.com/office/powerpoint/2010/main" val="2456114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1D7765A-DD84-4014-A908-B5661D07311A}"/>
              </a:ext>
            </a:extLst>
          </p:cNvPr>
          <p:cNvSpPr>
            <a:spLocks noGrp="1"/>
          </p:cNvSpPr>
          <p:nvPr>
            <p:ph type="title"/>
          </p:nvPr>
        </p:nvSpPr>
        <p:spPr>
          <a:xfrm>
            <a:off x="2592925" y="624110"/>
            <a:ext cx="8911687" cy="852352"/>
          </a:xfrm>
        </p:spPr>
        <p:txBody>
          <a:bodyPr/>
          <a:lstStyle/>
          <a:p>
            <a:pPr algn="ctr"/>
            <a:r>
              <a:rPr lang="ru-RU" b="1" i="1" dirty="0"/>
              <a:t>ПОЧЕМУ ЭТО ВАЖНО</a:t>
            </a:r>
            <a:r>
              <a:rPr lang="en-US" b="1" i="1" dirty="0"/>
              <a:t>?</a:t>
            </a:r>
            <a:endParaRPr lang="ru-BY" dirty="0"/>
          </a:p>
        </p:txBody>
      </p:sp>
      <p:sp>
        <p:nvSpPr>
          <p:cNvPr id="3" name="Объект 2">
            <a:extLst>
              <a:ext uri="{FF2B5EF4-FFF2-40B4-BE49-F238E27FC236}">
                <a16:creationId xmlns:a16="http://schemas.microsoft.com/office/drawing/2014/main" id="{3FDD41D1-082B-49B4-BA74-36EAEA5766EF}"/>
              </a:ext>
            </a:extLst>
          </p:cNvPr>
          <p:cNvSpPr>
            <a:spLocks noGrp="1"/>
          </p:cNvSpPr>
          <p:nvPr>
            <p:ph idx="1"/>
          </p:nvPr>
        </p:nvSpPr>
        <p:spPr>
          <a:xfrm>
            <a:off x="1963024" y="1342239"/>
            <a:ext cx="9541588" cy="4568983"/>
          </a:xfrm>
        </p:spPr>
        <p:txBody>
          <a:bodyPr>
            <a:normAutofit fontScale="55000" lnSpcReduction="20000"/>
          </a:bodyPr>
          <a:lstStyle/>
          <a:p>
            <a:pPr marL="0" indent="0">
              <a:buNone/>
            </a:pPr>
            <a:r>
              <a:rPr lang="ru-RU" sz="2200" b="1" dirty="0" err="1"/>
              <a:t>Эмбрио</a:t>
            </a:r>
            <a:r>
              <a:rPr lang="ru-RU" sz="2200" b="1" dirty="0"/>
              <a:t>-, </a:t>
            </a:r>
            <a:r>
              <a:rPr lang="ru-RU" sz="2200" b="1" dirty="0" err="1"/>
              <a:t>фетотоксичность</a:t>
            </a:r>
            <a:r>
              <a:rPr lang="ru-RU" sz="2200" b="1" dirty="0"/>
              <a:t>, </a:t>
            </a:r>
            <a:r>
              <a:rPr lang="ru-RU" sz="2200" b="1" dirty="0" err="1"/>
              <a:t>тератогенность</a:t>
            </a:r>
            <a:r>
              <a:rPr lang="ru-RU" sz="2200" b="1" dirty="0"/>
              <a:t> </a:t>
            </a:r>
            <a:endParaRPr lang="en-US" sz="2200" b="1" dirty="0"/>
          </a:p>
          <a:p>
            <a:pPr>
              <a:buFont typeface="Wingdings" panose="05000000000000000000" pitchFamily="2" charset="2"/>
              <a:buChar char="Ø"/>
            </a:pPr>
            <a:r>
              <a:rPr lang="ru-RU" sz="2900" b="1" dirty="0" err="1"/>
              <a:t>Эмбрио</a:t>
            </a:r>
            <a:r>
              <a:rPr lang="ru-RU" sz="2900" b="1" dirty="0"/>
              <a:t>-, </a:t>
            </a:r>
            <a:r>
              <a:rPr lang="ru-RU" sz="2900" b="1" dirty="0" err="1"/>
              <a:t>фетотоксичность</a:t>
            </a:r>
            <a:r>
              <a:rPr lang="ru-RU" sz="2900" b="1" dirty="0"/>
              <a:t>, </a:t>
            </a:r>
            <a:r>
              <a:rPr lang="ru-RU" sz="2900" b="1" dirty="0" err="1"/>
              <a:t>тератогенность</a:t>
            </a:r>
            <a:r>
              <a:rPr lang="ru-RU" sz="2900" b="1" dirty="0"/>
              <a:t> – любые вредные эффекты, повлекшие нарушение нормального развития потомства как до, так и после рождения. Пестициды способны проникать через плацентарный барьер, также обнаруживаются в крови пупочного канатика, амниотической жидкости. </a:t>
            </a:r>
          </a:p>
          <a:p>
            <a:pPr>
              <a:buFont typeface="Wingdings" panose="05000000000000000000" pitchFamily="2" charset="2"/>
              <a:buChar char="Ø"/>
            </a:pPr>
            <a:r>
              <a:rPr lang="ru-RU" sz="2900" b="1" dirty="0"/>
              <a:t>При этом следует заметить, что порог </a:t>
            </a:r>
            <a:r>
              <a:rPr lang="ru-RU" sz="2900" b="1" dirty="0" err="1"/>
              <a:t>эмбриотропного</a:t>
            </a:r>
            <a:r>
              <a:rPr lang="ru-RU" sz="2900" b="1" dirty="0"/>
              <a:t> действия ксенобиотика может быть значительно ниже порога действия на организм матери. воздействие пестицидов на плод может вызывать внутриутробную смерть плода, снижение массы тела, задержку роста, врожденные пороки развития . Несмотря на то, что уже в начале 1970 г. бы наложен запрет на выпуск и применение некоторых опасных для здоровья пестицидов (ДДТ запрещен в 1970 г., </a:t>
            </a:r>
            <a:r>
              <a:rPr lang="ru-RU" sz="2900" b="1" dirty="0" err="1"/>
              <a:t>гексахлорбензол</a:t>
            </a:r>
            <a:r>
              <a:rPr lang="ru-RU" sz="2900" b="1" dirty="0"/>
              <a:t> не применяется с 1990 г., токсафен запрещен в 1991 г., альдрин – в 1972 г., </a:t>
            </a:r>
            <a:r>
              <a:rPr lang="ru-RU" sz="2900" b="1" dirty="0" err="1"/>
              <a:t>хлордан</a:t>
            </a:r>
            <a:r>
              <a:rPr lang="ru-RU" sz="2900" b="1" dirty="0"/>
              <a:t> – применялся до 1980 г.), по причине их длительной персистенции в окружающей среде они сохраняют свою актуальность и по сей день. </a:t>
            </a:r>
          </a:p>
          <a:p>
            <a:pPr>
              <a:buFont typeface="Wingdings" panose="05000000000000000000" pitchFamily="2" charset="2"/>
              <a:buChar char="Ø"/>
            </a:pPr>
            <a:r>
              <a:rPr lang="ru-RU" sz="2900" b="1" dirty="0"/>
              <a:t>Не вызывает сомнений тот факт, что некоторые пестициды, особенно относящиеся к группе стойких органических загрязнителей (СОЗ), присутствуют в окружающей среде практически повсеместно и способны оказывать негативные воздействия на окружающую среду и здоровье человека.</a:t>
            </a:r>
            <a:endParaRPr lang="ru-BY" sz="2900" b="1" dirty="0"/>
          </a:p>
          <a:p>
            <a:endParaRPr lang="ru-BY" dirty="0"/>
          </a:p>
        </p:txBody>
      </p:sp>
      <p:pic>
        <p:nvPicPr>
          <p:cNvPr id="5" name="Рисунок 4">
            <a:extLst>
              <a:ext uri="{FF2B5EF4-FFF2-40B4-BE49-F238E27FC236}">
                <a16:creationId xmlns:a16="http://schemas.microsoft.com/office/drawing/2014/main" id="{837D74A7-5921-4E2A-A048-A7453CA33A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44961" y="16474"/>
            <a:ext cx="1647039" cy="1535489"/>
          </a:xfrm>
          <a:prstGeom prst="rect">
            <a:avLst/>
          </a:prstGeom>
        </p:spPr>
      </p:pic>
    </p:spTree>
    <p:extLst>
      <p:ext uri="{BB962C8B-B14F-4D97-AF65-F5344CB8AC3E}">
        <p14:creationId xmlns:p14="http://schemas.microsoft.com/office/powerpoint/2010/main" val="2594006765"/>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804</TotalTime>
  <Words>7440</Words>
  <Application>Microsoft Office PowerPoint</Application>
  <PresentationFormat>Широкоэкранный</PresentationFormat>
  <Paragraphs>553</Paragraphs>
  <Slides>88</Slides>
  <Notes>10</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88</vt:i4>
      </vt:variant>
    </vt:vector>
  </HeadingPairs>
  <TitlesOfParts>
    <vt:vector size="99" baseType="lpstr">
      <vt:lpstr>Arial</vt:lpstr>
      <vt:lpstr>Arial</vt:lpstr>
      <vt:lpstr>Calibri</vt:lpstr>
      <vt:lpstr>Century Gothic</vt:lpstr>
      <vt:lpstr>Symbol</vt:lpstr>
      <vt:lpstr>Times New Roman</vt:lpstr>
      <vt:lpstr>TimesNewRoman</vt:lpstr>
      <vt:lpstr>Verdana</vt:lpstr>
      <vt:lpstr>Wingdings</vt:lpstr>
      <vt:lpstr>Wingdings 3</vt:lpstr>
      <vt:lpstr>Легкий дым</vt:lpstr>
      <vt:lpstr>Презентация PowerPoint</vt:lpstr>
      <vt:lpstr>Цели обучения</vt:lpstr>
      <vt:lpstr>ВОЗДЕЙСТВИЕ СОЗ НА ЧЕЛОВЕКА</vt:lpstr>
      <vt:lpstr>ПОЧЕМУ ЭТО ВАЖНО?</vt:lpstr>
      <vt:lpstr>ПОЧЕМУ ЭТО ВАЖНО?</vt:lpstr>
      <vt:lpstr>ПОЧЕМУ ЭТО ВАЖНО?</vt:lpstr>
      <vt:lpstr>ПОЧЕМУ ЭТО ВАЖНО?</vt:lpstr>
      <vt:lpstr>ПОЧЕМУ ЭТО ВАЖНО?</vt:lpstr>
      <vt:lpstr>ПОЧЕМУ ЭТО ВАЖНО?</vt:lpstr>
      <vt:lpstr>ПОЧЕМУ ЭТО ВАЖНО?</vt:lpstr>
      <vt:lpstr>ПОЧЕМУ ЭТО ВАЖНО?</vt:lpstr>
      <vt:lpstr>Профилактика и снижение негативного воздействия пестицидов на здоровье </vt:lpstr>
      <vt:lpstr>Государственные меры для минимизации воздействия пестицидов </vt:lpstr>
      <vt:lpstr>Государственное регулирование и управление в области защиты растений в Республике Беларусь</vt:lpstr>
      <vt:lpstr>Токсиколого-гигиеническая оценка СЗР</vt:lpstr>
      <vt:lpstr>Токсиколого-гигиеническая оценка СЗР</vt:lpstr>
      <vt:lpstr>Токсиколого-гигиеническая оценка СЗР</vt:lpstr>
      <vt:lpstr>Меры профилактики, которые может предпринимать любой из нас </vt:lpstr>
      <vt:lpstr>ПРОФИЛАКТИКА</vt:lpstr>
      <vt:lpstr>ПРОФИЛАКТИКА</vt:lpstr>
      <vt:lpstr>СНИЖЕНИЕ ВОЗДЕЙСТВИЯ </vt:lpstr>
      <vt:lpstr>СНИЖЕНИЕ ВОЗДЕЙСТВИЯ </vt:lpstr>
      <vt:lpstr>СНИЖЕНИЕ ВОЗДЕЙСТВИЯ </vt:lpstr>
      <vt:lpstr>СНИЖЕНИЕ ВОЗДЕЙСТВИЯ </vt:lpstr>
      <vt:lpstr>ПРОФИЛАКТИКА – ВЫБОР КАЖДОГО </vt:lpstr>
      <vt:lpstr>ПРОФИЛАКТИКА – ВЫБОР КАЖДОГО </vt:lpstr>
      <vt:lpstr>ПРОФИЛАКТИКА – ВЫБОР КАЖДОГО </vt:lpstr>
      <vt:lpstr>ПРОФИЛАКТИКА – ВЫБОР КАЖДОГО </vt:lpstr>
      <vt:lpstr>ПРОФИЛАКТИКА – ВЫБОР КАЖДОГО </vt:lpstr>
      <vt:lpstr>ПРОФИЛАКТИКА – ВЫБОР КАЖДОГО </vt:lpstr>
      <vt:lpstr>ПРОФИЛАКТИКА – ВЫБОР КАЖДОГО </vt:lpstr>
      <vt:lpstr>Презентация PowerPoint</vt:lpstr>
      <vt:lpstr>ЦИФРА 1: PET(E) или ПЭТ — полиэтилентерефталат</vt:lpstr>
      <vt:lpstr>ЦИФРА 2: PEHD (HDPE) или ПНД — ПОЛИЭТИЛЕН НИЗКОГО ДАВЛЕНИЯ</vt:lpstr>
      <vt:lpstr>Цифра 3 - PVC (V) </vt:lpstr>
      <vt:lpstr>Презентация PowerPoint</vt:lpstr>
      <vt:lpstr>ЦИФРА 4: PELD (LDPE) или ПВД — полиэтилен высокого давления (низкой плотности)</vt:lpstr>
      <vt:lpstr>Презентация PowerPoint</vt:lpstr>
      <vt:lpstr>ЦИФРА 5:   PP или ПП — полипропилен</vt:lpstr>
      <vt:lpstr>HDP (HDPE) - полиэтилен высокой плотности низкого давления </vt:lpstr>
      <vt:lpstr>ЦИФРА 6: PS (полистирол)  </vt:lpstr>
      <vt:lpstr>ЦИФРА 0: ПРОЧИЕ</vt:lpstr>
      <vt:lpstr>СОВЕТЫ ПО ВЫБОРУ УПАКОВКИ</vt:lpstr>
      <vt:lpstr>СОВЕТЫ ПО ВЫБОРУ УПАКОВКИ</vt:lpstr>
      <vt:lpstr>ДЕТСКИЕ ИГРУШКИ: КАК СДЕЛАТЬ ПРАВИЛЬНЫЙ ВЫБОР? </vt:lpstr>
      <vt:lpstr>СОВЕТЫ ПО ВЫБОРУ ИГРУШЕК </vt:lpstr>
      <vt:lpstr>СОВЕТЫ ПО ВЫБОРУ ИГРУШЕК </vt:lpstr>
      <vt:lpstr>СОВЕТЫ ПО ВЫБОРУ ИГРУШЕК </vt:lpstr>
      <vt:lpstr>СОВЕТЫ ПО ВЫБОРУ ИГРУШЕК </vt:lpstr>
      <vt:lpstr>КАКИЕ ОПАСНЫЕ ВЕЩЕСТВА МОГУТ СОДЕРЖАТЬСЯ В ДЕТСКИХ ИГРУШКАХ?</vt:lpstr>
      <vt:lpstr>КАКИЕ ОПАСНЫЕ ВЕЩЕСТВА МОГУТ СОДЕРЖАТЬСЯ В ДЕТСКИХ ИГРУШКАХ?</vt:lpstr>
      <vt:lpstr>КАКИЕ ОПАСНЫЕ ВЕЩЕСТВА МОГУТ СОДЕРЖАТЬСЯ В ДЕТСКИХ ИГРУШКАХ?</vt:lpstr>
      <vt:lpstr>КАКИЕ ОПАСНЫЕ ВЕЩЕСТВА МОГУТ СОДЕРЖАТЬСЯ В ДЕТСКИХ ИГРУШКАХ?</vt:lpstr>
      <vt:lpstr>КАКИЕ ОПАСНЫЕ ВЕЩЕСТВА МОГУТ СОДЕРЖАТЬСЯ В ДЕТСКИХ ИГРУШКАХ?</vt:lpstr>
      <vt:lpstr>КАКИЕ ОПАСНЫЕ ВЕЩЕСТВА МОГУТ СОДЕРЖАТЬСЯ В ДЕТСКИХ ИГРУШКАХ?</vt:lpstr>
      <vt:lpstr>КАКИЕ ОПАСНЫЕ ВЕЩЕСТВА МОГУТ СОДЕРЖАТЬСЯ В ДЕТСКИХ ИГРУШКАХ?</vt:lpstr>
      <vt:lpstr>КАКИЕ ОПАСНЫЕ ВЕЩЕСТВА МОГУТ СОДЕРЖАТЬСЯ В ДЕТСКИХ ИГРУШКАХ?</vt:lpstr>
      <vt:lpstr>  МНОГОСТОРОННИЕ ПРИРОДООХРАННЫЕ СОГЛАШЕНИЯ UNEP  И СПМРХВ/SAICM:   </vt:lpstr>
      <vt:lpstr>Саммит ООН по устойчивому развитию (сентябрь 2015 г., Нью-Йорк) </vt:lpstr>
      <vt:lpstr>СПМРХВ/SAICM</vt:lpstr>
      <vt:lpstr>СПМРХВ</vt:lpstr>
      <vt:lpstr>Презентация PowerPoint</vt:lpstr>
      <vt:lpstr>СПМРХВ</vt:lpstr>
      <vt:lpstr>Презентация PowerPoint</vt:lpstr>
      <vt:lpstr> СПМРХВ: СТРУКТУРА И РАЗВИТИЕ   </vt:lpstr>
      <vt:lpstr>СПМРХВ   </vt:lpstr>
      <vt:lpstr>СПМРХВ:ОБЛАСТЬ ДЕЯТЕЛЬНОСТИ  </vt:lpstr>
      <vt:lpstr>Презентация PowerPoint</vt:lpstr>
      <vt:lpstr> Стокгольмской конвенции о стойких органических загрязнителях </vt:lpstr>
      <vt:lpstr>ЦЕЛЬ  Стокгольмской конвенции</vt:lpstr>
      <vt:lpstr>Стокгольмская конвенция</vt:lpstr>
      <vt:lpstr>Стокгольмская конвенция</vt:lpstr>
      <vt:lpstr>Стокгольмская конвенция</vt:lpstr>
      <vt:lpstr>РОТТЕРДАМСКАЯ КОНВЕНЦИЯ</vt:lpstr>
      <vt:lpstr>РОТТЕРДАМСКАЯ КОНВЕНЦИЯ</vt:lpstr>
      <vt:lpstr>РОТТЕРДАМСКАЯ КОНВЕНЦИЯ</vt:lpstr>
      <vt:lpstr>БАЗЕЛЬСКАЯ  КОНВЕНЦИЯ</vt:lpstr>
      <vt:lpstr>БАЗЕЛЬСКАЯ  КОНВЕНЦИЯ</vt:lpstr>
      <vt:lpstr>БАЗЕЛЬСКАЯ  КОНВЕНЦИЯ</vt:lpstr>
      <vt:lpstr>МИНАМАТСКАЯ КОНВЕНЦИЯ О РТУТИ</vt:lpstr>
      <vt:lpstr>МИНАМАТСКАЯ КОНВЕНЦИЯ О РТУТИ</vt:lpstr>
      <vt:lpstr>Монреальский протокол по веществам, разрушающим озоновый слой </vt:lpstr>
      <vt:lpstr>Монреальский протокол по веществам, разрушающим озоновый слой </vt:lpstr>
      <vt:lpstr>МЕЖДУНАРОДНЫЕ НОРМЫ И СТАНДАРТЫ В ОБЛАСТИ БЕЗОПАСНОГО РЕГУЛИРОВАНИЯ ХИМИЧЕСКИХ ВЕЩЕСТВ  </vt:lpstr>
      <vt:lpstr>Презентация PowerPoint</vt:lpstr>
      <vt:lpstr>Нерешенные проблемы в области регулирования химических веществ</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Клочкова Ольга Петровна</dc:creator>
  <cp:lastModifiedBy>Клочкова Ольга Петровна</cp:lastModifiedBy>
  <cp:revision>49</cp:revision>
  <dcterms:created xsi:type="dcterms:W3CDTF">2020-11-09T06:54:50Z</dcterms:created>
  <dcterms:modified xsi:type="dcterms:W3CDTF">2020-11-11T06:47:01Z</dcterms:modified>
</cp:coreProperties>
</file>